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8" r:id="rId3"/>
  </p:sldMasterIdLst>
  <p:notesMasterIdLst>
    <p:notesMasterId r:id="rId28"/>
  </p:notesMasterIdLst>
  <p:handoutMasterIdLst>
    <p:handoutMasterId r:id="rId29"/>
  </p:handoutMasterIdLst>
  <p:sldIdLst>
    <p:sldId id="257" r:id="rId4"/>
    <p:sldId id="265" r:id="rId5"/>
    <p:sldId id="261" r:id="rId6"/>
    <p:sldId id="266" r:id="rId7"/>
    <p:sldId id="277" r:id="rId8"/>
    <p:sldId id="278" r:id="rId9"/>
    <p:sldId id="260" r:id="rId10"/>
    <p:sldId id="296" r:id="rId11"/>
    <p:sldId id="258" r:id="rId12"/>
    <p:sldId id="264" r:id="rId13"/>
    <p:sldId id="297" r:id="rId14"/>
    <p:sldId id="276" r:id="rId15"/>
    <p:sldId id="284" r:id="rId16"/>
    <p:sldId id="285" r:id="rId17"/>
    <p:sldId id="295" r:id="rId18"/>
    <p:sldId id="287" r:id="rId19"/>
    <p:sldId id="289" r:id="rId20"/>
    <p:sldId id="291" r:id="rId21"/>
    <p:sldId id="301" r:id="rId22"/>
    <p:sldId id="302" r:id="rId23"/>
    <p:sldId id="292" r:id="rId24"/>
    <p:sldId id="299" r:id="rId25"/>
    <p:sldId id="298" r:id="rId26"/>
    <p:sldId id="269" r:id="rId2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4660"/>
  </p:normalViewPr>
  <p:slideViewPr>
    <p:cSldViewPr snapToGrid="0">
      <p:cViewPr varScale="1">
        <p:scale>
          <a:sx n="70" d="100"/>
          <a:sy n="70" d="100"/>
        </p:scale>
        <p:origin x="116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1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presProps" Target="presProps.xml"/><Relationship Id="rId8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5EAC724-B034-4F10-A9E8-56851A79B80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Lato" panose="020F0502020204030203" pitchFamily="34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20872BB-3892-4F66-9266-36ADB83FAD5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B45424-6BAC-416C-8F6C-5F9DE854A36B}" type="datetimeFigureOut">
              <a:rPr lang="en-US" smtClean="0">
                <a:latin typeface="Lato" panose="020F0502020204030203" pitchFamily="34" charset="0"/>
              </a:rPr>
              <a:t>6/30/2024</a:t>
            </a:fld>
            <a:endParaRPr lang="en-US" dirty="0">
              <a:latin typeface="Lato" panose="020F0502020204030203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CA138F-B9BA-4997-B3C2-DA8B17B6D5B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Lato" panose="020F0502020204030203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E86FBF-0AC4-4904-8ED7-0BD6E9AC71D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34D737-83BD-4FDE-8CF3-8BC01E7FCF39}" type="slidenum">
              <a:rPr lang="en-US" smtClean="0">
                <a:latin typeface="Lato" panose="020F0502020204030203" pitchFamily="34" charset="0"/>
              </a:rPr>
              <a:t>‹#›</a:t>
            </a:fld>
            <a:endParaRPr lang="en-US" dirty="0">
              <a:latin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907374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Lato" panose="020F0502020204030203" pitchFamily="34" charset="0"/>
              </a:defRPr>
            </a:lvl1pPr>
          </a:lstStyle>
          <a:p>
            <a:fld id="{6B733702-C25A-40B9-9167-54BAA79B29B0}" type="datetimeFigureOut">
              <a:rPr lang="en-US" smtClean="0"/>
              <a:pPr/>
              <a:t>6/30/2024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Lato" panose="020F0502020204030203" pitchFamily="34" charset="0"/>
              </a:defRPr>
            </a:lvl1pPr>
          </a:lstStyle>
          <a:p>
            <a:fld id="{AB2FC7A4-3D1B-482D-8C9D-7642A2CE307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192653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Lato" panose="020F0502020204030203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Lato" panose="020F0502020204030203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Lato" panose="020F0502020204030203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Lato" panose="020F0502020204030203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Lato" panose="020F0502020204030203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264949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76EAE966-F590-4BAF-A55B-75735FCC661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6/30/2024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C330CA1C-4366-43E8-9DC8-B360FC115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72DB13F6-9193-4FE2-AE85-5B96248CC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70462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30FC03-A82E-4B34-AE4B-8AC40A0CD5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48600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9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6/30/2024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49FB7E-C73B-452D-861A-6C73FF59EC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48600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9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5733BD-32DD-483E-A597-B70529CBD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49287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9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8">
            <a:extLst>
              <a:ext uri="{FF2B5EF4-FFF2-40B4-BE49-F238E27FC236}">
                <a16:creationId xmlns:a16="http://schemas.microsoft.com/office/drawing/2014/main" id="{DEAFB3E9-4F5E-435C-B51A-CC5766A852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4052" y="112543"/>
            <a:ext cx="8635896" cy="436098"/>
          </a:xfrm>
          <a:prstGeom prst="rect">
            <a:avLst/>
          </a:prstGeom>
        </p:spPr>
        <p:txBody>
          <a:bodyPr/>
          <a:lstStyle>
            <a:lvl1pPr>
              <a:defRPr sz="21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1:……………………………………..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9C57778-6639-411E-9B4C-12D035AECE2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54052" y="1058844"/>
            <a:ext cx="8635896" cy="490912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354186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84B5929F-A28F-4256-A6B2-5D095331D0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48600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9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B3ACFEBC-8634-4116-B617-2BE5C2034C2C}" type="datetime1">
              <a:rPr lang="en-US" smtClean="0"/>
              <a:pPr/>
              <a:t>6/30/2024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7C2F339A-915E-4496-B889-28FBBAAD3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48600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9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28A2E5F-7F4D-4F39-A494-67088E804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49287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9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8">
            <a:extLst>
              <a:ext uri="{FF2B5EF4-FFF2-40B4-BE49-F238E27FC236}">
                <a16:creationId xmlns:a16="http://schemas.microsoft.com/office/drawing/2014/main" id="{FC0C4515-8106-49DA-9C06-E98AF81524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4052" y="112543"/>
            <a:ext cx="8635896" cy="436098"/>
          </a:xfrm>
          <a:prstGeom prst="rect">
            <a:avLst/>
          </a:prstGeom>
        </p:spPr>
        <p:txBody>
          <a:bodyPr/>
          <a:lstStyle>
            <a:lvl1pPr>
              <a:defRPr sz="21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2:……………………………………..</a:t>
            </a:r>
          </a:p>
        </p:txBody>
      </p:sp>
      <p:sp>
        <p:nvSpPr>
          <p:cNvPr id="12" name="Chart Placeholder 9">
            <a:extLst>
              <a:ext uri="{FF2B5EF4-FFF2-40B4-BE49-F238E27FC236}">
                <a16:creationId xmlns:a16="http://schemas.microsoft.com/office/drawing/2014/main" id="{F49327FB-190B-40C4-9FC9-66F9F7D12317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247651" y="1406769"/>
            <a:ext cx="4324350" cy="465589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Chart</a:t>
            </a:r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733EBCBB-E1FE-415C-8ED9-6D1F3674847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679157" y="1414464"/>
            <a:ext cx="4083844" cy="4656137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4360260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8">
            <a:extLst>
              <a:ext uri="{FF2B5EF4-FFF2-40B4-BE49-F238E27FC236}">
                <a16:creationId xmlns:a16="http://schemas.microsoft.com/office/drawing/2014/main" id="{3E6AE9CF-41FF-46D0-BF7A-815E477789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4052" y="112543"/>
            <a:ext cx="8635896" cy="436098"/>
          </a:xfrm>
          <a:prstGeom prst="rect">
            <a:avLst/>
          </a:prstGeom>
        </p:spPr>
        <p:txBody>
          <a:bodyPr/>
          <a:lstStyle>
            <a:lvl1pPr>
              <a:defRPr sz="21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3:……………………………………..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85E41C6-3987-4F5C-A750-35F5C730A5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53155" y="1032511"/>
            <a:ext cx="8636794" cy="4938713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C99BA7CA-DC84-4A35-BD8A-C14D582181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48600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9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8CDB0C24-DFE0-41C5-B02D-FC32F5C22F7C}" type="datetime1">
              <a:rPr lang="en-US" smtClean="0"/>
              <a:t>6/30/2024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E1DCC345-F4E6-42D6-9173-88011D0E2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48600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9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BD82AFB1-CD7C-4710-A82A-F9FEE6DA5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49287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9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56931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98A78F82-82C6-4F07-B7D8-4A1219A1BB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48600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9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19A9EFEF-A194-4819-82D7-1112425D0E86}" type="datetime1">
              <a:rPr lang="en-US" smtClean="0"/>
              <a:pPr/>
              <a:t>6/30/2024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12041C72-5CA2-4523-9F1E-50662A3276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48600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9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3AD6B24F-6759-4931-A1C4-77BA8AF7E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49287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9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8">
            <a:extLst>
              <a:ext uri="{FF2B5EF4-FFF2-40B4-BE49-F238E27FC236}">
                <a16:creationId xmlns:a16="http://schemas.microsoft.com/office/drawing/2014/main" id="{1CD850F7-B0EC-49AD-960D-051EAF5F36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4052" y="112543"/>
            <a:ext cx="8635896" cy="436098"/>
          </a:xfrm>
          <a:prstGeom prst="rect">
            <a:avLst/>
          </a:prstGeom>
        </p:spPr>
        <p:txBody>
          <a:bodyPr/>
          <a:lstStyle>
            <a:lvl1pPr>
              <a:defRPr sz="21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4:……………………………………..</a:t>
            </a:r>
          </a:p>
        </p:txBody>
      </p:sp>
      <p:sp>
        <p:nvSpPr>
          <p:cNvPr id="11" name="Chart Placeholder 14">
            <a:extLst>
              <a:ext uri="{FF2B5EF4-FFF2-40B4-BE49-F238E27FC236}">
                <a16:creationId xmlns:a16="http://schemas.microsoft.com/office/drawing/2014/main" id="{4A80550F-98CB-400B-9D36-210A7AED20E8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254052" y="1406526"/>
            <a:ext cx="4317948" cy="4670425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Chart</a:t>
            </a:r>
          </a:p>
        </p:txBody>
      </p:sp>
      <p:sp>
        <p:nvSpPr>
          <p:cNvPr id="12" name="Table Placeholder 16">
            <a:extLst>
              <a:ext uri="{FF2B5EF4-FFF2-40B4-BE49-F238E27FC236}">
                <a16:creationId xmlns:a16="http://schemas.microsoft.com/office/drawing/2014/main" id="{15345DA2-1E92-473D-9483-A24F87614F3D}"/>
              </a:ext>
            </a:extLst>
          </p:cNvPr>
          <p:cNvSpPr>
            <a:spLocks noGrp="1"/>
          </p:cNvSpPr>
          <p:nvPr>
            <p:ph type="tbl" sz="quarter" idx="14" hasCustomPrompt="1"/>
          </p:nvPr>
        </p:nvSpPr>
        <p:spPr>
          <a:xfrm>
            <a:off x="4657726" y="1392239"/>
            <a:ext cx="4194572" cy="4684712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Table</a:t>
            </a:r>
          </a:p>
        </p:txBody>
      </p:sp>
    </p:spTree>
    <p:extLst>
      <p:ext uri="{BB962C8B-B14F-4D97-AF65-F5344CB8AC3E}">
        <p14:creationId xmlns:p14="http://schemas.microsoft.com/office/powerpoint/2010/main" val="37639917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30FC03-A82E-4B34-AE4B-8AC40A0CD5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6/30/2024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49FB7E-C73B-452D-861A-6C73FF59EC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5733BD-32DD-483E-A597-B70529CBD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6">
            <a:extLst>
              <a:ext uri="{FF2B5EF4-FFF2-40B4-BE49-F238E27FC236}">
                <a16:creationId xmlns:a16="http://schemas.microsoft.com/office/drawing/2014/main" id="{44DCE4FD-DEE1-4DE9-A40E-616ACEB2FE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5077" y="78613"/>
            <a:ext cx="8673846" cy="45173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1: ………………………………………</a:t>
            </a:r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90DFCEB3-810D-48E5-B7BA-1A6C924A64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35077" y="841247"/>
            <a:ext cx="8674100" cy="5303393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675470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1D2FCDAA-D1AE-440A-ADEA-98F1ACB0647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6/30/2024</a:t>
            </a:fld>
            <a:endParaRPr lang="en-US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C4186984-389F-440C-BD79-8D1349BD85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C66723D-7FE6-462E-9733-48764D89B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03483232-D29A-4255-9149-0177F87858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8828" y="1423289"/>
            <a:ext cx="38862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A1BAF8AD-67D8-46AD-A292-05589E8273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2000" y="1423289"/>
            <a:ext cx="38862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itle 6">
            <a:extLst>
              <a:ext uri="{FF2B5EF4-FFF2-40B4-BE49-F238E27FC236}">
                <a16:creationId xmlns:a16="http://schemas.microsoft.com/office/drawing/2014/main" id="{EFD61387-9809-4E21-B8EA-93815E5E8F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5077" y="78613"/>
            <a:ext cx="8673846" cy="45173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2: ………………………………………</a:t>
            </a:r>
          </a:p>
        </p:txBody>
      </p:sp>
    </p:spTree>
    <p:extLst>
      <p:ext uri="{BB962C8B-B14F-4D97-AF65-F5344CB8AC3E}">
        <p14:creationId xmlns:p14="http://schemas.microsoft.com/office/powerpoint/2010/main" val="3148809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007929A3-17ED-41F3-AD36-819BC9DFBCB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6/30/2024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4973EE95-672F-4E5A-A918-2F51DB2C3A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2B17F6F6-0CA3-4D52-AA3D-7CF8ADE79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6">
            <a:extLst>
              <a:ext uri="{FF2B5EF4-FFF2-40B4-BE49-F238E27FC236}">
                <a16:creationId xmlns:a16="http://schemas.microsoft.com/office/drawing/2014/main" id="{943CD72D-5295-43E4-B175-0EA61084A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5077" y="78613"/>
            <a:ext cx="8673846" cy="45173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3: ………………………………………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0C9A3A79-B187-4A33-8EBB-92ECD8BA3C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4950" y="963168"/>
            <a:ext cx="8674100" cy="5132832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179857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1D2FCDAA-D1AE-440A-ADEA-98F1ACB0647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6/30/2024</a:t>
            </a:fld>
            <a:endParaRPr lang="en-US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C4186984-389F-440C-BD79-8D1349BD85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C66723D-7FE6-462E-9733-48764D89B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03483232-D29A-4255-9149-0177F87858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8828" y="1423289"/>
            <a:ext cx="38862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A1BAF8AD-67D8-46AD-A292-05589E8273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2000" y="1423289"/>
            <a:ext cx="38862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itle 6">
            <a:extLst>
              <a:ext uri="{FF2B5EF4-FFF2-40B4-BE49-F238E27FC236}">
                <a16:creationId xmlns:a16="http://schemas.microsoft.com/office/drawing/2014/main" id="{EFD61387-9809-4E21-B8EA-93815E5E8F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5077" y="78613"/>
            <a:ext cx="8673846" cy="45173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4: ………………………………………</a:t>
            </a:r>
          </a:p>
        </p:txBody>
      </p:sp>
    </p:spTree>
    <p:extLst>
      <p:ext uri="{BB962C8B-B14F-4D97-AF65-F5344CB8AC3E}">
        <p14:creationId xmlns:p14="http://schemas.microsoft.com/office/powerpoint/2010/main" val="13534025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6">
            <a:extLst>
              <a:ext uri="{FF2B5EF4-FFF2-40B4-BE49-F238E27FC236}">
                <a16:creationId xmlns:a16="http://schemas.microsoft.com/office/drawing/2014/main" id="{74BADCE4-794A-4B69-9AB7-3D794A1F9A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5077" y="78613"/>
            <a:ext cx="8673846" cy="45173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6: ………………………………………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8375D86-D290-4003-A314-C916116C42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95884" y="1533017"/>
            <a:ext cx="38862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FB62406B-26DB-4A01-B048-1F2C7540F8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39056" y="1533017"/>
            <a:ext cx="38862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A52862E5-D8E1-49BF-8D1B-BF0ED6579E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accent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6/30/2024</a:t>
            </a:fld>
            <a:endParaRPr lang="en-US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591AAF74-01FB-49A8-9375-959140F1D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chemeClr val="accent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BBF4BC2F-980C-499D-A4B9-E7CD3D447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chemeClr val="accent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85406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007929A3-17ED-41F3-AD36-819BC9DFBCB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6/30/2024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4973EE95-672F-4E5A-A918-2F51DB2C3A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2B17F6F6-0CA3-4D52-AA3D-7CF8ADE79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6">
            <a:extLst>
              <a:ext uri="{FF2B5EF4-FFF2-40B4-BE49-F238E27FC236}">
                <a16:creationId xmlns:a16="http://schemas.microsoft.com/office/drawing/2014/main" id="{943CD72D-5295-43E4-B175-0EA61084A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5077" y="78613"/>
            <a:ext cx="8673846" cy="45173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7: ………………………………………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0C9A3A79-B187-4A33-8EBB-92ECD8BA3C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4950" y="1227550"/>
            <a:ext cx="8674100" cy="4868449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342310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6">
            <a:extLst>
              <a:ext uri="{FF2B5EF4-FFF2-40B4-BE49-F238E27FC236}">
                <a16:creationId xmlns:a16="http://schemas.microsoft.com/office/drawing/2014/main" id="{74BADCE4-794A-4B69-9AB7-3D794A1F9A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5077" y="78613"/>
            <a:ext cx="8673846" cy="45173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8: ………………………………………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8375D86-D290-4003-A314-C916116C42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95884" y="1533017"/>
            <a:ext cx="38862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FB62406B-26DB-4A01-B048-1F2C7540F8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39056" y="1533017"/>
            <a:ext cx="38862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A52862E5-D8E1-49BF-8D1B-BF0ED6579E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6/30/2024</a:t>
            </a:fld>
            <a:endParaRPr lang="en-US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591AAF74-01FB-49A8-9375-959140F1D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BBF4BC2F-980C-499D-A4B9-E7CD3D447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0188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007929A3-17ED-41F3-AD36-819BC9DFBCB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6/30/2024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4973EE95-672F-4E5A-A918-2F51DB2C3A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2B17F6F6-0CA3-4D52-AA3D-7CF8ADE79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6">
            <a:extLst>
              <a:ext uri="{FF2B5EF4-FFF2-40B4-BE49-F238E27FC236}">
                <a16:creationId xmlns:a16="http://schemas.microsoft.com/office/drawing/2014/main" id="{943CD72D-5295-43E4-B175-0EA61084A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5077" y="78613"/>
            <a:ext cx="8673846" cy="45173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9: ………………………………………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0C9A3A79-B187-4A33-8EBB-92ECD8BA3C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4950" y="1164920"/>
            <a:ext cx="8674100" cy="4931079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664829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198952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83" r:id="rId5"/>
    <p:sldLayoutId id="2147483679" r:id="rId6"/>
    <p:sldLayoutId id="2147483680" r:id="rId7"/>
    <p:sldLayoutId id="2147483681" r:id="rId8"/>
    <p:sldLayoutId id="2147483682" r:id="rId9"/>
    <p:sldLayoutId id="2147483678" r:id="rId10"/>
    <p:sldLayoutId id="2147483684" r:id="rId11"/>
    <p:sldLayoutId id="2147483685" r:id="rId12"/>
    <p:sldLayoutId id="2147483686" r:id="rId13"/>
    <p:sldLayoutId id="2147483687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3">
            <a:extLst>
              <a:ext uri="{FF2B5EF4-FFF2-40B4-BE49-F238E27FC236}">
                <a16:creationId xmlns:a16="http://schemas.microsoft.com/office/drawing/2014/main" id="{67FB4AA9-E9AF-4CE0-A0DC-99D7952890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3012" y="398419"/>
            <a:ext cx="2037225" cy="611594"/>
          </a:xfrm>
          <a:prstGeom prst="rect">
            <a:avLst/>
          </a:prstGeom>
        </p:spPr>
      </p:pic>
      <p:sp>
        <p:nvSpPr>
          <p:cNvPr id="11" name="Title 6">
            <a:extLst>
              <a:ext uri="{FF2B5EF4-FFF2-40B4-BE49-F238E27FC236}">
                <a16:creationId xmlns:a16="http://schemas.microsoft.com/office/drawing/2014/main" id="{FF8BDF70-CFA6-4031-86B7-31F910D8115D}"/>
              </a:ext>
            </a:extLst>
          </p:cNvPr>
          <p:cNvSpPr txBox="1">
            <a:spLocks/>
          </p:cNvSpPr>
          <p:nvPr/>
        </p:nvSpPr>
        <p:spPr>
          <a:xfrm>
            <a:off x="403681" y="1675187"/>
            <a:ext cx="7342482" cy="84879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sz="3600" dirty="0" err="1"/>
              <a:t>Báo</a:t>
            </a:r>
            <a:r>
              <a:rPr lang="en-US" sz="3600" dirty="0"/>
              <a:t> </a:t>
            </a:r>
            <a:r>
              <a:rPr lang="en-US" sz="3600" dirty="0" err="1"/>
              <a:t>cáo</a:t>
            </a:r>
            <a:r>
              <a:rPr lang="en-US" sz="3600" dirty="0"/>
              <a:t> </a:t>
            </a:r>
            <a:r>
              <a:rPr lang="en-US" sz="3600" dirty="0" err="1"/>
              <a:t>môn</a:t>
            </a:r>
            <a:r>
              <a:rPr lang="en-US" sz="3600" dirty="0"/>
              <a:t> </a:t>
            </a:r>
            <a:r>
              <a:rPr lang="en-US" sz="3600" dirty="0" err="1"/>
              <a:t>học</a:t>
            </a:r>
            <a:r>
              <a:rPr lang="en-US" sz="3600" dirty="0"/>
              <a:t> </a:t>
            </a:r>
            <a:r>
              <a:rPr lang="en-US" sz="3600" dirty="0" err="1"/>
              <a:t>mạng</a:t>
            </a:r>
            <a:r>
              <a:rPr lang="en-US" sz="3600" dirty="0"/>
              <a:t> </a:t>
            </a:r>
            <a:r>
              <a:rPr lang="en-US" sz="3600" dirty="0" err="1"/>
              <a:t>cảm</a:t>
            </a:r>
            <a:r>
              <a:rPr lang="en-US" sz="3600" dirty="0"/>
              <a:t> </a:t>
            </a:r>
            <a:r>
              <a:rPr lang="en-US" sz="3600" dirty="0" err="1"/>
              <a:t>biến</a:t>
            </a:r>
            <a:r>
              <a:rPr lang="en-US" sz="3600" dirty="0"/>
              <a:t> </a:t>
            </a:r>
            <a:r>
              <a:rPr lang="en-US" sz="3600" dirty="0" err="1"/>
              <a:t>không</a:t>
            </a:r>
            <a:r>
              <a:rPr lang="en-US" sz="3600" dirty="0"/>
              <a:t> </a:t>
            </a:r>
            <a:r>
              <a:rPr lang="en-US" sz="3600" dirty="0" err="1"/>
              <a:t>dây</a:t>
            </a:r>
            <a:endParaRPr lang="en-US" sz="360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9C1FEB1-F22A-D29C-0A9D-BC097812DA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1135186"/>
              </p:ext>
            </p:extLst>
          </p:nvPr>
        </p:nvGraphicFramePr>
        <p:xfrm>
          <a:off x="403681" y="3055313"/>
          <a:ext cx="7872570" cy="1742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27348">
                  <a:extLst>
                    <a:ext uri="{9D8B030D-6E8A-4147-A177-3AD203B41FA5}">
                      <a16:colId xmlns:a16="http://schemas.microsoft.com/office/drawing/2014/main" val="1312478259"/>
                    </a:ext>
                  </a:extLst>
                </a:gridCol>
                <a:gridCol w="2827175">
                  <a:extLst>
                    <a:ext uri="{9D8B030D-6E8A-4147-A177-3AD203B41FA5}">
                      <a16:colId xmlns:a16="http://schemas.microsoft.com/office/drawing/2014/main" val="673129688"/>
                    </a:ext>
                  </a:extLst>
                </a:gridCol>
                <a:gridCol w="2118047">
                  <a:extLst>
                    <a:ext uri="{9D8B030D-6E8A-4147-A177-3AD203B41FA5}">
                      <a16:colId xmlns:a16="http://schemas.microsoft.com/office/drawing/2014/main" val="871097069"/>
                    </a:ext>
                  </a:extLst>
                </a:gridCol>
              </a:tblGrid>
              <a:tr h="35170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solidFill>
                            <a:srgbClr val="C00000"/>
                          </a:solidFill>
                          <a:latin typeface="Lato" panose="020F0502020204030203" pitchFamily="34" charset="0"/>
                          <a:cs typeface="Lato" panose="020F0502020204030203" pitchFamily="34" charset="0"/>
                        </a:rPr>
                        <a:t>Giảng</a:t>
                      </a:r>
                      <a:r>
                        <a:rPr lang="en-US" dirty="0">
                          <a:solidFill>
                            <a:srgbClr val="C00000"/>
                          </a:solidFill>
                          <a:latin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dirty="0" err="1">
                          <a:solidFill>
                            <a:srgbClr val="C00000"/>
                          </a:solidFill>
                          <a:latin typeface="Lato" panose="020F0502020204030203" pitchFamily="34" charset="0"/>
                          <a:cs typeface="Lato" panose="020F0502020204030203" pitchFamily="34" charset="0"/>
                        </a:rPr>
                        <a:t>viên</a:t>
                      </a:r>
                      <a:r>
                        <a:rPr lang="en-US" dirty="0">
                          <a:solidFill>
                            <a:srgbClr val="C00000"/>
                          </a:solidFill>
                          <a:latin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dirty="0" err="1">
                          <a:solidFill>
                            <a:srgbClr val="C00000"/>
                          </a:solidFill>
                          <a:latin typeface="Lato" panose="020F0502020204030203" pitchFamily="34" charset="0"/>
                          <a:cs typeface="Lato" panose="020F0502020204030203" pitchFamily="34" charset="0"/>
                        </a:rPr>
                        <a:t>hướng</a:t>
                      </a:r>
                      <a:r>
                        <a:rPr lang="en-US" dirty="0">
                          <a:solidFill>
                            <a:srgbClr val="C00000"/>
                          </a:solidFill>
                          <a:latin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dirty="0" err="1">
                          <a:solidFill>
                            <a:srgbClr val="C00000"/>
                          </a:solidFill>
                          <a:latin typeface="Lato" panose="020F0502020204030203" pitchFamily="34" charset="0"/>
                          <a:cs typeface="Lato" panose="020F0502020204030203" pitchFamily="34" charset="0"/>
                        </a:rPr>
                        <a:t>dẫn</a:t>
                      </a:r>
                      <a:r>
                        <a:rPr lang="en-US" dirty="0">
                          <a:solidFill>
                            <a:srgbClr val="C00000"/>
                          </a:solidFill>
                          <a:latin typeface="Lato" panose="020F0502020204030203" pitchFamily="34" charset="0"/>
                          <a:cs typeface="Lato" panose="020F0502020204030203" pitchFamily="34" charset="0"/>
                        </a:rPr>
                        <a:t>:</a:t>
                      </a:r>
                      <a:endParaRPr lang="vi-VN" dirty="0">
                        <a:solidFill>
                          <a:srgbClr val="C00000"/>
                        </a:solidFill>
                        <a:latin typeface="Lato" panose="020F0502020204030203" pitchFamily="34" charset="0"/>
                        <a:cs typeface="Lato" panose="020F0502020204030203" pitchFamily="34" charset="0"/>
                      </a:endParaRPr>
                    </a:p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C00000"/>
                          </a:solidFill>
                          <a:latin typeface="Lato" panose="020F0502020204030203" pitchFamily="34" charset="0"/>
                          <a:cs typeface="Lato" panose="020F0502020204030203" pitchFamily="34" charset="0"/>
                        </a:rPr>
                        <a:t>PGS/TS. Lê Minh </a:t>
                      </a:r>
                      <a:r>
                        <a:rPr lang="en-US" dirty="0" err="1">
                          <a:solidFill>
                            <a:srgbClr val="C00000"/>
                          </a:solidFill>
                          <a:latin typeface="Lato" panose="020F0502020204030203" pitchFamily="34" charset="0"/>
                          <a:cs typeface="Lato" panose="020F0502020204030203" pitchFamily="34" charset="0"/>
                        </a:rPr>
                        <a:t>Thùy</a:t>
                      </a:r>
                      <a:endParaRPr lang="vi-VN" dirty="0">
                        <a:solidFill>
                          <a:srgbClr val="C00000"/>
                        </a:solidFill>
                        <a:latin typeface="Lato" panose="020F0502020204030203" pitchFamily="34" charset="0"/>
                        <a:cs typeface="Lato" panose="020F0502020204030203" pitchFamily="34" charset="0"/>
                      </a:endParaRPr>
                    </a:p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26421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solidFill>
                            <a:srgbClr val="C00000"/>
                          </a:solidFill>
                          <a:latin typeface="Lato" panose="020F0502020204030203" pitchFamily="34" charset="0"/>
                          <a:cs typeface="Lato" panose="020F0502020204030203" pitchFamily="34" charset="0"/>
                        </a:rPr>
                        <a:t>Nhóm</a:t>
                      </a:r>
                      <a:r>
                        <a:rPr lang="en-US" dirty="0">
                          <a:solidFill>
                            <a:srgbClr val="C00000"/>
                          </a:solidFill>
                          <a:latin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dirty="0" err="1">
                          <a:solidFill>
                            <a:srgbClr val="C00000"/>
                          </a:solidFill>
                          <a:latin typeface="Lato" panose="020F0502020204030203" pitchFamily="34" charset="0"/>
                          <a:cs typeface="Lato" panose="020F0502020204030203" pitchFamily="34" charset="0"/>
                        </a:rPr>
                        <a:t>sinh</a:t>
                      </a:r>
                      <a:r>
                        <a:rPr lang="en-US" dirty="0">
                          <a:solidFill>
                            <a:srgbClr val="C00000"/>
                          </a:solidFill>
                          <a:latin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dirty="0" err="1">
                          <a:solidFill>
                            <a:srgbClr val="C00000"/>
                          </a:solidFill>
                          <a:latin typeface="Lato" panose="020F0502020204030203" pitchFamily="34" charset="0"/>
                          <a:cs typeface="Lato" panose="020F0502020204030203" pitchFamily="34" charset="0"/>
                        </a:rPr>
                        <a:t>viên</a:t>
                      </a:r>
                      <a:r>
                        <a:rPr lang="en-US" dirty="0">
                          <a:solidFill>
                            <a:srgbClr val="C00000"/>
                          </a:solidFill>
                          <a:latin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dirty="0" err="1">
                          <a:solidFill>
                            <a:srgbClr val="C00000"/>
                          </a:solidFill>
                          <a:latin typeface="Lato" panose="020F0502020204030203" pitchFamily="34" charset="0"/>
                          <a:cs typeface="Lato" panose="020F0502020204030203" pitchFamily="34" charset="0"/>
                        </a:rPr>
                        <a:t>thực</a:t>
                      </a:r>
                      <a:r>
                        <a:rPr lang="en-US" dirty="0">
                          <a:solidFill>
                            <a:srgbClr val="C00000"/>
                          </a:solidFill>
                          <a:latin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dirty="0" err="1">
                          <a:solidFill>
                            <a:srgbClr val="C00000"/>
                          </a:solidFill>
                          <a:latin typeface="Lato" panose="020F0502020204030203" pitchFamily="34" charset="0"/>
                          <a:cs typeface="Lato" panose="020F0502020204030203" pitchFamily="34" charset="0"/>
                        </a:rPr>
                        <a:t>hiện</a:t>
                      </a:r>
                      <a:r>
                        <a:rPr lang="en-US" dirty="0">
                          <a:solidFill>
                            <a:srgbClr val="C00000"/>
                          </a:solidFill>
                          <a:latin typeface="Lato" panose="020F0502020204030203" pitchFamily="34" charset="0"/>
                          <a:cs typeface="Lato" panose="020F0502020204030203" pitchFamily="34" charset="0"/>
                        </a:rPr>
                        <a:t>:</a:t>
                      </a:r>
                      <a:endParaRPr lang="vi-VN" dirty="0">
                        <a:solidFill>
                          <a:srgbClr val="C00000"/>
                        </a:solidFill>
                        <a:latin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FF0000"/>
                          </a:solidFill>
                          <a:latin typeface="Lato" panose="020F0502020204030203" pitchFamily="34" charset="0"/>
                          <a:cs typeface="Lato" panose="020F0502020204030203" pitchFamily="34" charset="0"/>
                        </a:rPr>
                        <a:t>Nguyễn Hải Phong</a:t>
                      </a:r>
                      <a:endParaRPr lang="vi-VN" dirty="0">
                        <a:solidFill>
                          <a:srgbClr val="FF0000"/>
                        </a:solidFill>
                        <a:latin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FF0000"/>
                          </a:solidFill>
                          <a:latin typeface="Lato" panose="020F0502020204030203" pitchFamily="34" charset="0"/>
                          <a:cs typeface="Lato" panose="020F0502020204030203" pitchFamily="34" charset="0"/>
                        </a:rPr>
                        <a:t>45%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66465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vi-VN" dirty="0">
                        <a:solidFill>
                          <a:srgbClr val="C00000"/>
                        </a:solidFill>
                        <a:latin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  <a:latin typeface="Lato" panose="020F0502020204030203" pitchFamily="34" charset="0"/>
                          <a:cs typeface="Lato" panose="020F0502020204030203" pitchFamily="34" charset="0"/>
                        </a:rPr>
                        <a:t>Nguyễn </a:t>
                      </a:r>
                      <a:r>
                        <a:rPr lang="en-US" dirty="0" err="1">
                          <a:solidFill>
                            <a:srgbClr val="FF0000"/>
                          </a:solidFill>
                          <a:latin typeface="Lato" panose="020F0502020204030203" pitchFamily="34" charset="0"/>
                          <a:cs typeface="Lato" panose="020F0502020204030203" pitchFamily="34" charset="0"/>
                        </a:rPr>
                        <a:t>Viết</a:t>
                      </a:r>
                      <a:r>
                        <a:rPr lang="en-US" dirty="0">
                          <a:solidFill>
                            <a:srgbClr val="FF0000"/>
                          </a:solidFill>
                          <a:latin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dirty="0" err="1">
                          <a:solidFill>
                            <a:srgbClr val="FF0000"/>
                          </a:solidFill>
                          <a:latin typeface="Lato" panose="020F0502020204030203" pitchFamily="34" charset="0"/>
                          <a:cs typeface="Lato" panose="020F0502020204030203" pitchFamily="34" charset="0"/>
                        </a:rPr>
                        <a:t>Ngọc</a:t>
                      </a:r>
                      <a:r>
                        <a:rPr lang="en-US" dirty="0">
                          <a:solidFill>
                            <a:srgbClr val="FF0000"/>
                          </a:solidFill>
                          <a:latin typeface="Lato" panose="020F0502020204030203" pitchFamily="34" charset="0"/>
                          <a:cs typeface="Lato" panose="020F0502020204030203" pitchFamily="34" charset="0"/>
                        </a:rPr>
                        <a:t> Tân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45%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4790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Lê </a:t>
                      </a:r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Đức</a:t>
                      </a:r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 Anh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10%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77852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431729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EFE0E-299A-46D8-9DF7-2C84CBBCA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1. Phân tích yêu cầu bài toán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B4E653-E636-4EED-9A37-BC263FE84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C55F03-FA01-C0E5-ADAA-432CF852DAA4}"/>
              </a:ext>
            </a:extLst>
          </p:cNvPr>
          <p:cNvSpPr txBox="1"/>
          <p:nvPr/>
        </p:nvSpPr>
        <p:spPr>
          <a:xfrm>
            <a:off x="254052" y="1491290"/>
            <a:ext cx="8749685" cy="23775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900"/>
              </a:spcAft>
            </a:pP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Nhóm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lựa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chọn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giao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thức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MQTT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trong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đề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tài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này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với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những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lý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do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sau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:</a:t>
            </a:r>
          </a:p>
          <a:p>
            <a:pPr marL="214313" indent="-214313"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MQTT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sử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dụng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ít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băng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thông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và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tài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nguyên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hệ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thống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phù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hợp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với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các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thiết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bị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có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công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suất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hạn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chế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</a:t>
            </a:r>
          </a:p>
          <a:p>
            <a:pPr marL="214313" indent="-214313"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Độ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trễ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thấp</a:t>
            </a:r>
            <a:endParaRPr lang="en-US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Tính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năngQuality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of Service (QoS):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đảm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bảo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độ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tin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cậy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trong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giao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tiếp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thích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hợp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với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ứng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dụng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giám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sát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trong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nhà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máy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vì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thông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tin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các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đầu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máy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cần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được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bảo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mật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không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cho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phép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người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ngoài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truy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cập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</a:t>
            </a:r>
            <a:endParaRPr lang="vi-VN" dirty="0">
              <a:solidFill>
                <a:srgbClr val="000000"/>
              </a:solidFill>
              <a:highlight>
                <a:srgbClr val="FFFFFF"/>
              </a:highlight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873F91D-5CAB-BCD6-7434-7C382C66C703}"/>
              </a:ext>
            </a:extLst>
          </p:cNvPr>
          <p:cNvSpPr txBox="1"/>
          <p:nvPr/>
        </p:nvSpPr>
        <p:spPr>
          <a:xfrm>
            <a:off x="254052" y="728702"/>
            <a:ext cx="4865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1.2. </a:t>
            </a:r>
            <a:r>
              <a:rPr lang="en-US" b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Lựa</a:t>
            </a:r>
            <a:r>
              <a:rPr 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b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chọn</a:t>
            </a:r>
            <a:r>
              <a:rPr 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b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công</a:t>
            </a:r>
            <a:r>
              <a:rPr 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b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nghệ</a:t>
            </a:r>
            <a:r>
              <a:rPr 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b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truyền</a:t>
            </a:r>
            <a:r>
              <a:rPr 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tin </a:t>
            </a:r>
            <a:r>
              <a:rPr lang="en-US" b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không</a:t>
            </a:r>
            <a:r>
              <a:rPr 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b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dây</a:t>
            </a:r>
            <a:endParaRPr lang="en-US" b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77002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EFE0E-299A-46D8-9DF7-2C84CBBCA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1. Phân tích yêu cầu bài toán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B4E653-E636-4EED-9A37-BC263FE84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3" name="Picture 2" descr="A diagram of a network&#10;&#10;Description automatically generated">
            <a:extLst>
              <a:ext uri="{FF2B5EF4-FFF2-40B4-BE49-F238E27FC236}">
                <a16:creationId xmlns:a16="http://schemas.microsoft.com/office/drawing/2014/main" id="{4B5FE993-CE1F-F138-4A4D-B0A3E6E552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5557" y="2011280"/>
            <a:ext cx="5327106" cy="3527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079E43E-B071-C5D0-F198-1F78B2D7AFDA}"/>
              </a:ext>
            </a:extLst>
          </p:cNvPr>
          <p:cNvSpPr txBox="1"/>
          <p:nvPr/>
        </p:nvSpPr>
        <p:spPr>
          <a:xfrm>
            <a:off x="254052" y="1734280"/>
            <a:ext cx="457092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Kiến</a:t>
            </a:r>
            <a:r>
              <a:rPr lang="en-US" dirty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trúc</a:t>
            </a:r>
            <a:r>
              <a:rPr lang="en-US" dirty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mạng</a:t>
            </a:r>
            <a:r>
              <a:rPr lang="en-US" dirty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: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Nhóm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lựa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chọn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cấu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trúc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mạng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hình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sao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C6919A7-FC90-302D-C7DF-1CFC459B077F}"/>
              </a:ext>
            </a:extLst>
          </p:cNvPr>
          <p:cNvSpPr txBox="1"/>
          <p:nvPr/>
        </p:nvSpPr>
        <p:spPr>
          <a:xfrm>
            <a:off x="254052" y="772128"/>
            <a:ext cx="4865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1.2. </a:t>
            </a:r>
            <a:r>
              <a:rPr lang="en-US" b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Lựa</a:t>
            </a:r>
            <a:r>
              <a:rPr 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b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chọn</a:t>
            </a:r>
            <a:r>
              <a:rPr 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b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công</a:t>
            </a:r>
            <a:r>
              <a:rPr 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b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nghệ</a:t>
            </a:r>
            <a:r>
              <a:rPr 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b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truyền</a:t>
            </a:r>
            <a:r>
              <a:rPr 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tin </a:t>
            </a:r>
            <a:r>
              <a:rPr lang="en-US" b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không</a:t>
            </a:r>
            <a:r>
              <a:rPr 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b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dây</a:t>
            </a:r>
            <a:endParaRPr lang="en-US" b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80640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DF1B650-44E8-9300-62FB-616E693B7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E27F460-3812-E687-D322-64129613EB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cứng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EFF452-8E0F-D214-8B23-E3E64C0E2FBC}"/>
              </a:ext>
            </a:extLst>
          </p:cNvPr>
          <p:cNvSpPr txBox="1"/>
          <p:nvPr/>
        </p:nvSpPr>
        <p:spPr>
          <a:xfrm>
            <a:off x="235077" y="792154"/>
            <a:ext cx="1646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ato" panose="020F0502020204030203" pitchFamily="34" charset="0"/>
              </a:rPr>
              <a:t>2.1 </a:t>
            </a:r>
            <a:r>
              <a:rPr lang="en-US" dirty="0" err="1">
                <a:latin typeface="Lato" panose="020F0502020204030203" pitchFamily="34" charset="0"/>
              </a:rPr>
              <a:t>Sơ</a:t>
            </a:r>
            <a:r>
              <a:rPr lang="en-US" dirty="0">
                <a:latin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</a:rPr>
              <a:t>đồ</a:t>
            </a:r>
            <a:r>
              <a:rPr lang="en-US" dirty="0">
                <a:latin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</a:rPr>
              <a:t>khối</a:t>
            </a:r>
            <a:endParaRPr lang="en-US" dirty="0">
              <a:latin typeface="Lato" panose="020F05020202040302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AA3C9E8-A956-FBDD-0873-5D95E2B4D0EC}"/>
              </a:ext>
            </a:extLst>
          </p:cNvPr>
          <p:cNvSpPr txBox="1"/>
          <p:nvPr/>
        </p:nvSpPr>
        <p:spPr>
          <a:xfrm>
            <a:off x="354563" y="1390261"/>
            <a:ext cx="18950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ato" panose="020F0502020204030203" pitchFamily="34" charset="0"/>
              </a:rPr>
              <a:t>2.1.1 </a:t>
            </a:r>
            <a:r>
              <a:rPr lang="en-US" dirty="0" err="1">
                <a:latin typeface="Lato" panose="020F0502020204030203" pitchFamily="34" charset="0"/>
              </a:rPr>
              <a:t>Sơ</a:t>
            </a:r>
            <a:r>
              <a:rPr lang="en-US" dirty="0">
                <a:latin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</a:rPr>
              <a:t>đồ</a:t>
            </a:r>
            <a:r>
              <a:rPr lang="en-US" dirty="0">
                <a:latin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</a:rPr>
              <a:t>khối</a:t>
            </a:r>
            <a:r>
              <a:rPr lang="en-US" dirty="0">
                <a:latin typeface="Lato" panose="020F0502020204030203" pitchFamily="34" charset="0"/>
              </a:rPr>
              <a:t> </a:t>
            </a:r>
          </a:p>
          <a:p>
            <a:r>
              <a:rPr lang="en-US" dirty="0" err="1">
                <a:latin typeface="Lato" panose="020F0502020204030203" pitchFamily="34" charset="0"/>
              </a:rPr>
              <a:t>nút</a:t>
            </a:r>
            <a:r>
              <a:rPr lang="en-US" dirty="0">
                <a:latin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</a:rPr>
              <a:t>cảm</a:t>
            </a:r>
            <a:r>
              <a:rPr lang="en-US" dirty="0">
                <a:latin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</a:rPr>
              <a:t>biến</a:t>
            </a:r>
            <a:endParaRPr lang="en-US" dirty="0">
              <a:latin typeface="Lato" panose="020F0502020204030203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5E88C1A-C56E-F18D-F996-E5FF45CA40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4135" y="1161486"/>
            <a:ext cx="5436309" cy="5126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7952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DF1B650-44E8-9300-62FB-616E693B7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E27F460-3812-E687-D322-64129613EB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cứng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EFF452-8E0F-D214-8B23-E3E64C0E2FBC}"/>
              </a:ext>
            </a:extLst>
          </p:cNvPr>
          <p:cNvSpPr txBox="1"/>
          <p:nvPr/>
        </p:nvSpPr>
        <p:spPr>
          <a:xfrm>
            <a:off x="235077" y="792154"/>
            <a:ext cx="1646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ato" panose="020F0502020204030203" pitchFamily="34" charset="0"/>
              </a:rPr>
              <a:t>2.1 </a:t>
            </a:r>
            <a:r>
              <a:rPr lang="en-US" dirty="0" err="1">
                <a:latin typeface="Lato" panose="020F0502020204030203" pitchFamily="34" charset="0"/>
              </a:rPr>
              <a:t>Sơ</a:t>
            </a:r>
            <a:r>
              <a:rPr lang="en-US" dirty="0">
                <a:latin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</a:rPr>
              <a:t>đồ</a:t>
            </a:r>
            <a:r>
              <a:rPr lang="en-US" dirty="0">
                <a:latin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</a:rPr>
              <a:t>khối</a:t>
            </a:r>
            <a:endParaRPr lang="en-US" dirty="0">
              <a:latin typeface="Lato" panose="020F05020202040302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AA3C9E8-A956-FBDD-0873-5D95E2B4D0EC}"/>
              </a:ext>
            </a:extLst>
          </p:cNvPr>
          <p:cNvSpPr txBox="1"/>
          <p:nvPr/>
        </p:nvSpPr>
        <p:spPr>
          <a:xfrm>
            <a:off x="235077" y="1414508"/>
            <a:ext cx="2751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ato" panose="020F0502020204030203" pitchFamily="34" charset="0"/>
              </a:rPr>
              <a:t>2.1.1 </a:t>
            </a:r>
            <a:r>
              <a:rPr lang="en-US" dirty="0" err="1">
                <a:latin typeface="Lato" panose="020F0502020204030203" pitchFamily="34" charset="0"/>
              </a:rPr>
              <a:t>Sơ</a:t>
            </a:r>
            <a:r>
              <a:rPr lang="en-US" dirty="0">
                <a:latin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</a:rPr>
              <a:t>đồ</a:t>
            </a:r>
            <a:r>
              <a:rPr lang="en-US" dirty="0">
                <a:latin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</a:rPr>
              <a:t>khối</a:t>
            </a:r>
            <a:r>
              <a:rPr lang="en-US" dirty="0">
                <a:latin typeface="Lato" panose="020F0502020204030203" pitchFamily="34" charset="0"/>
              </a:rPr>
              <a:t> gateway</a:t>
            </a:r>
          </a:p>
        </p:txBody>
      </p:sp>
      <p:pic>
        <p:nvPicPr>
          <p:cNvPr id="3" name="Picture 2" descr="A diagram of a computer network&#10;&#10;Description automatically generated">
            <a:extLst>
              <a:ext uri="{FF2B5EF4-FFF2-40B4-BE49-F238E27FC236}">
                <a16:creationId xmlns:a16="http://schemas.microsoft.com/office/drawing/2014/main" id="{9183CD0A-49A2-E634-94AE-B11EE82E8F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461" y="2317003"/>
            <a:ext cx="7221749" cy="3126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6180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DF1B650-44E8-9300-62FB-616E693B7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E27F460-3812-E687-D322-64129613EB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cứng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EFF452-8E0F-D214-8B23-E3E64C0E2FBC}"/>
              </a:ext>
            </a:extLst>
          </p:cNvPr>
          <p:cNvSpPr txBox="1"/>
          <p:nvPr/>
        </p:nvSpPr>
        <p:spPr>
          <a:xfrm>
            <a:off x="235077" y="743708"/>
            <a:ext cx="18806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ato" panose="020F0502020204030203" pitchFamily="34" charset="0"/>
              </a:rPr>
              <a:t>2.2 </a:t>
            </a:r>
            <a:r>
              <a:rPr lang="en-US" dirty="0" err="1">
                <a:latin typeface="Lato" panose="020F0502020204030203" pitchFamily="34" charset="0"/>
              </a:rPr>
              <a:t>Khối</a:t>
            </a:r>
            <a:r>
              <a:rPr lang="en-US" dirty="0">
                <a:latin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</a:rPr>
              <a:t>ngoại</a:t>
            </a:r>
            <a:r>
              <a:rPr lang="en-US" dirty="0">
                <a:latin typeface="Lato" panose="020F0502020204030203" pitchFamily="34" charset="0"/>
              </a:rPr>
              <a:t> vi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5F3660-CD7C-BA34-ED75-B0CB64020EAC}"/>
              </a:ext>
            </a:extLst>
          </p:cNvPr>
          <p:cNvSpPr txBox="1"/>
          <p:nvPr/>
        </p:nvSpPr>
        <p:spPr>
          <a:xfrm>
            <a:off x="235077" y="1334278"/>
            <a:ext cx="2589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ato" panose="020F0502020204030203" pitchFamily="34" charset="0"/>
              </a:rPr>
              <a:t>2.2.1 </a:t>
            </a:r>
            <a:r>
              <a:rPr lang="en-US" dirty="0" err="1">
                <a:latin typeface="Lato" panose="020F0502020204030203" pitchFamily="34" charset="0"/>
              </a:rPr>
              <a:t>Cảm</a:t>
            </a:r>
            <a:r>
              <a:rPr lang="en-US" dirty="0">
                <a:latin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</a:rPr>
              <a:t>biến</a:t>
            </a:r>
            <a:r>
              <a:rPr lang="en-US" dirty="0">
                <a:latin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</a:rPr>
              <a:t>nhiệt</a:t>
            </a:r>
            <a:r>
              <a:rPr lang="en-US" dirty="0">
                <a:latin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</a:rPr>
              <a:t>độ</a:t>
            </a:r>
            <a:endParaRPr lang="en-US" dirty="0">
              <a:latin typeface="Lato" panose="020F0502020204030203" pitchFamily="34" charset="0"/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4FAC64E-0760-1BA0-2316-6BDFF083B8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0826295"/>
              </p:ext>
            </p:extLst>
          </p:nvPr>
        </p:nvGraphicFramePr>
        <p:xfrm>
          <a:off x="1080019" y="1868215"/>
          <a:ext cx="6983962" cy="365550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66867">
                  <a:extLst>
                    <a:ext uri="{9D8B030D-6E8A-4147-A177-3AD203B41FA5}">
                      <a16:colId xmlns:a16="http://schemas.microsoft.com/office/drawing/2014/main" val="1375502300"/>
                    </a:ext>
                  </a:extLst>
                </a:gridCol>
                <a:gridCol w="1867512">
                  <a:extLst>
                    <a:ext uri="{9D8B030D-6E8A-4147-A177-3AD203B41FA5}">
                      <a16:colId xmlns:a16="http://schemas.microsoft.com/office/drawing/2014/main" val="2152272705"/>
                    </a:ext>
                  </a:extLst>
                </a:gridCol>
                <a:gridCol w="1674210">
                  <a:extLst>
                    <a:ext uri="{9D8B030D-6E8A-4147-A177-3AD203B41FA5}">
                      <a16:colId xmlns:a16="http://schemas.microsoft.com/office/drawing/2014/main" val="2652201800"/>
                    </a:ext>
                  </a:extLst>
                </a:gridCol>
                <a:gridCol w="2075373">
                  <a:extLst>
                    <a:ext uri="{9D8B030D-6E8A-4147-A177-3AD203B41FA5}">
                      <a16:colId xmlns:a16="http://schemas.microsoft.com/office/drawing/2014/main" val="4170548335"/>
                    </a:ext>
                  </a:extLst>
                </a:gridCol>
              </a:tblGrid>
              <a:tr h="32082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Lato" panose="020F0502020204030203" pitchFamily="34" charset="0"/>
                        </a:rPr>
                        <a:t>Thông </a:t>
                      </a:r>
                      <a:r>
                        <a:rPr lang="en-US" sz="1400" dirty="0" err="1">
                          <a:effectLst/>
                        </a:rPr>
                        <a:t>số</a:t>
                      </a:r>
                      <a:endParaRPr lang="en-US" sz="1200" dirty="0"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Lato" panose="020F0502020204030203" pitchFamily="34" charset="0"/>
                        </a:rPr>
                        <a:t>LM35</a:t>
                      </a:r>
                      <a:endParaRPr lang="en-US" sz="1200" dirty="0"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Lato" panose="020F0502020204030203" pitchFamily="34" charset="0"/>
                        </a:rPr>
                        <a:t>DHT11</a:t>
                      </a:r>
                      <a:endParaRPr lang="en-US" sz="1200" dirty="0"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Lato" panose="020F0502020204030203" pitchFamily="34" charset="0"/>
                        </a:rPr>
                        <a:t>SHT31</a:t>
                      </a:r>
                      <a:endParaRPr lang="en-US" sz="1200" dirty="0"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3224469056"/>
                  </a:ext>
                </a:extLst>
              </a:tr>
              <a:tr h="32082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effectLst/>
                          <a:latin typeface="Lato" panose="020F0502020204030203" pitchFamily="34" charset="0"/>
                        </a:rPr>
                        <a:t>Phạm</a:t>
                      </a:r>
                      <a:r>
                        <a:rPr lang="en-US" sz="1400" dirty="0">
                          <a:effectLst/>
                        </a:rPr>
                        <a:t> vi</a:t>
                      </a:r>
                      <a:endParaRPr lang="en-US" sz="1200" dirty="0"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Lato" panose="020F0502020204030203" pitchFamily="34" charset="0"/>
                        </a:rPr>
                        <a:t>-55°C </a:t>
                      </a:r>
                      <a:r>
                        <a:rPr lang="en-US" sz="1400" dirty="0" err="1">
                          <a:effectLst/>
                        </a:rPr>
                        <a:t>đến</a:t>
                      </a:r>
                      <a:r>
                        <a:rPr lang="en-US" sz="1400" dirty="0">
                          <a:effectLst/>
                        </a:rPr>
                        <a:t> 150°C</a:t>
                      </a:r>
                      <a:endParaRPr lang="en-US" sz="1200" dirty="0"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Lato" panose="020F0502020204030203" pitchFamily="34" charset="0"/>
                        </a:rPr>
                        <a:t>0°C </a:t>
                      </a:r>
                      <a:r>
                        <a:rPr lang="en-US" sz="1400" dirty="0" err="1">
                          <a:effectLst/>
                        </a:rPr>
                        <a:t>đến</a:t>
                      </a:r>
                      <a:r>
                        <a:rPr lang="en-US" sz="1400" dirty="0">
                          <a:effectLst/>
                        </a:rPr>
                        <a:t> 50°C</a:t>
                      </a:r>
                      <a:endParaRPr lang="en-US" sz="1200" dirty="0"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Lato" panose="020F0502020204030203" pitchFamily="34" charset="0"/>
                        </a:rPr>
                        <a:t>-40°C </a:t>
                      </a:r>
                      <a:r>
                        <a:rPr lang="en-US" sz="1400" dirty="0" err="1">
                          <a:effectLst/>
                        </a:rPr>
                        <a:t>đến</a:t>
                      </a:r>
                      <a:r>
                        <a:rPr lang="en-US" sz="1400" dirty="0">
                          <a:effectLst/>
                        </a:rPr>
                        <a:t> 125°C</a:t>
                      </a:r>
                      <a:endParaRPr lang="en-US" sz="1200" dirty="0"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0" marR="0" marT="19050" marB="19050" anchor="b"/>
                </a:tc>
                <a:extLst>
                  <a:ext uri="{0D108BD9-81ED-4DB2-BD59-A6C34878D82A}">
                    <a16:rowId xmlns:a16="http://schemas.microsoft.com/office/drawing/2014/main" val="3196975628"/>
                  </a:ext>
                </a:extLst>
              </a:tr>
              <a:tr h="32082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effectLst/>
                          <a:latin typeface="Lato" panose="020F0502020204030203" pitchFamily="34" charset="0"/>
                        </a:rPr>
                        <a:t>Độ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phân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giải</a:t>
                      </a:r>
                      <a:endParaRPr lang="en-US" sz="1200" dirty="0"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Lato" panose="020F0502020204030203" pitchFamily="34" charset="0"/>
                        </a:rPr>
                        <a:t>0,5°C</a:t>
                      </a:r>
                      <a:endParaRPr lang="en-US" sz="1200" dirty="0"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Lato" panose="020F0502020204030203" pitchFamily="34" charset="0"/>
                        </a:rPr>
                        <a:t>1°C (8 bit)</a:t>
                      </a:r>
                      <a:endParaRPr lang="en-US" sz="1200" dirty="0"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Lato" panose="020F0502020204030203" pitchFamily="34" charset="0"/>
                        </a:rPr>
                        <a:t>0,015°C</a:t>
                      </a:r>
                      <a:endParaRPr lang="en-US" sz="1200" dirty="0"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2100392908"/>
                  </a:ext>
                </a:extLst>
              </a:tr>
              <a:tr h="32082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effectLst/>
                          <a:latin typeface="Lato" panose="020F0502020204030203" pitchFamily="34" charset="0"/>
                        </a:rPr>
                        <a:t>Loại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giao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diện</a:t>
                      </a:r>
                      <a:endParaRPr lang="en-US" sz="1200" dirty="0"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Lato" panose="020F0502020204030203" pitchFamily="34" charset="0"/>
                        </a:rPr>
                        <a:t>Analog</a:t>
                      </a:r>
                      <a:endParaRPr lang="en-US" sz="1200" dirty="0"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Lato" panose="020F0502020204030203" pitchFamily="34" charset="0"/>
                        </a:rPr>
                        <a:t>1 Wire</a:t>
                      </a:r>
                      <a:endParaRPr lang="en-US" sz="1200" dirty="0"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Lato" panose="020F0502020204030203" pitchFamily="34" charset="0"/>
                        </a:rPr>
                        <a:t>I2C</a:t>
                      </a:r>
                      <a:endParaRPr lang="en-US" sz="1200" dirty="0"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1369732815"/>
                  </a:ext>
                </a:extLst>
              </a:tr>
              <a:tr h="593048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effectLst/>
                          <a:latin typeface="Lato" panose="020F0502020204030203" pitchFamily="34" charset="0"/>
                        </a:rPr>
                        <a:t>Điện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áp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cung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cấp</a:t>
                      </a:r>
                      <a:endParaRPr lang="en-US" sz="1200" dirty="0"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Lato" panose="020F0502020204030203" pitchFamily="34" charset="0"/>
                        </a:rPr>
                        <a:t>4-30V</a:t>
                      </a:r>
                      <a:endParaRPr lang="en-US" sz="1200" dirty="0"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Lato" panose="020F0502020204030203" pitchFamily="34" charset="0"/>
                        </a:rPr>
                        <a:t>3-5,5V</a:t>
                      </a:r>
                      <a:endParaRPr lang="en-US" sz="1200" dirty="0"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Lato" panose="020F0502020204030203" pitchFamily="34" charset="0"/>
                        </a:rPr>
                        <a:t>2,4-5,5V</a:t>
                      </a:r>
                      <a:endParaRPr lang="en-US" sz="1200" dirty="0"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3924773404"/>
                  </a:ext>
                </a:extLst>
              </a:tr>
              <a:tr h="113748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effectLst/>
                          <a:latin typeface="Lato" panose="020F0502020204030203" pitchFamily="34" charset="0"/>
                        </a:rPr>
                        <a:t>Công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suất</a:t>
                      </a:r>
                      <a:endParaRPr lang="en-US" sz="1200" dirty="0"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Lato" panose="020F0502020204030203" pitchFamily="34" charset="0"/>
                        </a:rPr>
                        <a:t>60μA</a:t>
                      </a:r>
                      <a:endParaRPr lang="en-US" sz="1200" dirty="0">
                        <a:effectLst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effectLst/>
                        </a:rPr>
                        <a:t>Hoạt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động</a:t>
                      </a:r>
                      <a:r>
                        <a:rPr lang="en-US" sz="1400" dirty="0">
                          <a:effectLst/>
                        </a:rPr>
                        <a:t>: 1,5mA</a:t>
                      </a:r>
                      <a:endParaRPr lang="en-US" sz="1200" dirty="0"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effectLst/>
                          <a:latin typeface="Lato" panose="020F0502020204030203" pitchFamily="34" charset="0"/>
                        </a:rPr>
                        <a:t>Hoạt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động</a:t>
                      </a:r>
                      <a:r>
                        <a:rPr lang="en-US" sz="1400" dirty="0">
                          <a:effectLst/>
                        </a:rPr>
                        <a:t>: 0,2mA</a:t>
                      </a:r>
                      <a:endParaRPr lang="en-US" sz="1200" dirty="0">
                        <a:effectLst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effectLst/>
                        </a:rPr>
                        <a:t>Hoạt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động</a:t>
                      </a:r>
                      <a:r>
                        <a:rPr lang="en-US" sz="1400" dirty="0">
                          <a:effectLst/>
                        </a:rPr>
                        <a:t>: 0,8mA</a:t>
                      </a:r>
                      <a:endParaRPr lang="en-US" sz="1200" dirty="0"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effectLst/>
                          <a:latin typeface="Lato" panose="020F0502020204030203" pitchFamily="34" charset="0"/>
                        </a:rPr>
                        <a:t>Chế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độ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chờ</a:t>
                      </a:r>
                      <a:r>
                        <a:rPr lang="en-US" sz="1400" dirty="0">
                          <a:effectLst/>
                        </a:rPr>
                        <a:t>: 45μA</a:t>
                      </a:r>
                      <a:endParaRPr lang="en-US" sz="1200" dirty="0">
                        <a:effectLst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effectLst/>
                        </a:rPr>
                        <a:t>Hoạt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động</a:t>
                      </a:r>
                      <a:r>
                        <a:rPr lang="en-US" sz="1400" dirty="0">
                          <a:effectLst/>
                        </a:rPr>
                        <a:t>: 0.8mA</a:t>
                      </a:r>
                      <a:endParaRPr lang="en-US" sz="1200" dirty="0"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0" marR="0" marT="19050" marB="19050" anchor="b"/>
                </a:tc>
                <a:extLst>
                  <a:ext uri="{0D108BD9-81ED-4DB2-BD59-A6C34878D82A}">
                    <a16:rowId xmlns:a16="http://schemas.microsoft.com/office/drawing/2014/main" val="52831850"/>
                  </a:ext>
                </a:extLst>
              </a:tr>
              <a:tr h="32082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effectLst/>
                          <a:latin typeface="Lato" panose="020F0502020204030203" pitchFamily="34" charset="0"/>
                        </a:rPr>
                        <a:t>Độ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chính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xác</a:t>
                      </a:r>
                      <a:endParaRPr lang="en-US" sz="1200" dirty="0"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Lato" panose="020F0502020204030203" pitchFamily="34" charset="0"/>
                        </a:rPr>
                        <a:t>±0,5°C</a:t>
                      </a:r>
                      <a:endParaRPr lang="en-US" sz="1200" dirty="0"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Lato" panose="020F0502020204030203" pitchFamily="34" charset="0"/>
                        </a:rPr>
                        <a:t>±2°C</a:t>
                      </a:r>
                      <a:endParaRPr lang="en-US" sz="1200" dirty="0"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Lato" panose="020F0502020204030203" pitchFamily="34" charset="0"/>
                        </a:rPr>
                        <a:t>±0,3°C</a:t>
                      </a:r>
                      <a:endParaRPr lang="en-US" sz="1200" dirty="0"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3779867853"/>
                  </a:ext>
                </a:extLst>
              </a:tr>
              <a:tr h="32082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effectLst/>
                          <a:latin typeface="Lato" panose="020F0502020204030203" pitchFamily="34" charset="0"/>
                        </a:rPr>
                        <a:t>Thời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gian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đo</a:t>
                      </a:r>
                      <a:endParaRPr lang="en-US" sz="1200" dirty="0"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endParaRPr lang="en-US" sz="1200" dirty="0">
                        <a:effectLst/>
                        <a:latin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Lato" panose="020F0502020204030203" pitchFamily="34" charset="0"/>
                        </a:rPr>
                        <a:t>1s</a:t>
                      </a:r>
                      <a:endParaRPr lang="en-US" sz="1200" dirty="0"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Lato" panose="020F0502020204030203" pitchFamily="34" charset="0"/>
                        </a:rPr>
                        <a:t>2.5-15ms</a:t>
                      </a:r>
                      <a:endParaRPr lang="en-US" sz="1200" dirty="0"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2486829210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91886B24-A0DC-AB50-958A-0A5F6F875444}"/>
              </a:ext>
            </a:extLst>
          </p:cNvPr>
          <p:cNvSpPr txBox="1"/>
          <p:nvPr/>
        </p:nvSpPr>
        <p:spPr>
          <a:xfrm>
            <a:off x="235077" y="5742680"/>
            <a:ext cx="48892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-&gt; </a:t>
            </a:r>
            <a:r>
              <a:rPr lang="en-US" sz="1800" dirty="0" err="1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chọn</a:t>
            </a:r>
            <a:r>
              <a:rPr lang="en-US" sz="180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cảm</a:t>
            </a:r>
            <a:r>
              <a:rPr lang="en-US" sz="180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biến</a:t>
            </a:r>
            <a:r>
              <a:rPr lang="en-US" sz="180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nhiệt</a:t>
            </a:r>
            <a:r>
              <a:rPr lang="en-US" sz="180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độ</a:t>
            </a:r>
            <a:r>
              <a:rPr lang="en-US" sz="180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LM35</a:t>
            </a:r>
            <a:endParaRPr lang="en-US" sz="1800" dirty="0">
              <a:effectLst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endParaRPr lang="en-US" dirty="0">
              <a:latin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0490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DF1B650-44E8-9300-62FB-616E693B7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E27F460-3812-E687-D322-64129613EB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cứng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2440F23-5D38-7098-7090-658FD15BB4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069" y="1767185"/>
            <a:ext cx="7333861" cy="343206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FC63F8E-3D9D-B10C-7932-EC142B5092CA}"/>
              </a:ext>
            </a:extLst>
          </p:cNvPr>
          <p:cNvSpPr txBox="1"/>
          <p:nvPr/>
        </p:nvSpPr>
        <p:spPr>
          <a:xfrm>
            <a:off x="235077" y="743708"/>
            <a:ext cx="18806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ato" panose="020F0502020204030203" pitchFamily="34" charset="0"/>
              </a:rPr>
              <a:t>2.2 </a:t>
            </a:r>
            <a:r>
              <a:rPr lang="en-US" dirty="0" err="1">
                <a:latin typeface="Lato" panose="020F0502020204030203" pitchFamily="34" charset="0"/>
              </a:rPr>
              <a:t>Khối</a:t>
            </a:r>
            <a:r>
              <a:rPr lang="en-US" dirty="0">
                <a:latin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</a:rPr>
              <a:t>ngoại</a:t>
            </a:r>
            <a:r>
              <a:rPr lang="en-US" dirty="0">
                <a:latin typeface="Lato" panose="020F0502020204030203" pitchFamily="34" charset="0"/>
              </a:rPr>
              <a:t> vi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03AD0E-1E28-AF0C-F0B6-7DB535F867C7}"/>
              </a:ext>
            </a:extLst>
          </p:cNvPr>
          <p:cNvSpPr txBox="1"/>
          <p:nvPr/>
        </p:nvSpPr>
        <p:spPr>
          <a:xfrm>
            <a:off x="235077" y="1289418"/>
            <a:ext cx="2589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ato" panose="020F0502020204030203" pitchFamily="34" charset="0"/>
              </a:rPr>
              <a:t>2.2.1 </a:t>
            </a:r>
            <a:r>
              <a:rPr lang="en-US" dirty="0" err="1">
                <a:latin typeface="Lato" panose="020F0502020204030203" pitchFamily="34" charset="0"/>
              </a:rPr>
              <a:t>Cảm</a:t>
            </a:r>
            <a:r>
              <a:rPr lang="en-US" dirty="0">
                <a:latin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</a:rPr>
              <a:t>biến</a:t>
            </a:r>
            <a:r>
              <a:rPr lang="en-US" dirty="0">
                <a:latin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</a:rPr>
              <a:t>nhiệt</a:t>
            </a:r>
            <a:r>
              <a:rPr lang="en-US" dirty="0">
                <a:latin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</a:rPr>
              <a:t>độ</a:t>
            </a:r>
            <a:endParaRPr lang="en-US" dirty="0">
              <a:latin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96337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DF1B650-44E8-9300-62FB-616E693B7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E27F460-3812-E687-D322-64129613EB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cứng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EFF452-8E0F-D214-8B23-E3E64C0E2FBC}"/>
              </a:ext>
            </a:extLst>
          </p:cNvPr>
          <p:cNvSpPr txBox="1"/>
          <p:nvPr/>
        </p:nvSpPr>
        <p:spPr>
          <a:xfrm>
            <a:off x="235077" y="792154"/>
            <a:ext cx="17315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ato" panose="020F0502020204030203" pitchFamily="34" charset="0"/>
              </a:rPr>
              <a:t>2.3 </a:t>
            </a:r>
            <a:r>
              <a:rPr lang="en-US" dirty="0" err="1">
                <a:latin typeface="Lato" panose="020F0502020204030203" pitchFamily="34" charset="0"/>
              </a:rPr>
              <a:t>Khối</a:t>
            </a:r>
            <a:r>
              <a:rPr lang="en-US" dirty="0">
                <a:latin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</a:rPr>
              <a:t>nguồn</a:t>
            </a:r>
            <a:endParaRPr lang="en-US" dirty="0">
              <a:latin typeface="Lato" panose="020F050202020403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5F3660-CD7C-BA34-ED75-B0CB64020EAC}"/>
              </a:ext>
            </a:extLst>
          </p:cNvPr>
          <p:cNvSpPr txBox="1"/>
          <p:nvPr/>
        </p:nvSpPr>
        <p:spPr>
          <a:xfrm>
            <a:off x="235077" y="1248596"/>
            <a:ext cx="2489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ato" panose="020F0502020204030203" pitchFamily="34" charset="0"/>
              </a:rPr>
              <a:t>2.3.1 </a:t>
            </a:r>
            <a:r>
              <a:rPr lang="en-US" dirty="0" err="1">
                <a:latin typeface="Lato" panose="020F0502020204030203" pitchFamily="34" charset="0"/>
              </a:rPr>
              <a:t>Mục</a:t>
            </a:r>
            <a:r>
              <a:rPr lang="en-US" dirty="0">
                <a:latin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</a:rPr>
              <a:t>tiêu</a:t>
            </a:r>
            <a:r>
              <a:rPr lang="en-US" dirty="0">
                <a:latin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</a:rPr>
              <a:t>thiết</a:t>
            </a:r>
            <a:r>
              <a:rPr lang="en-US" dirty="0">
                <a:latin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</a:rPr>
              <a:t>kế</a:t>
            </a:r>
            <a:endParaRPr lang="en-US" dirty="0">
              <a:latin typeface="Lato" panose="020F0502020204030203" pitchFamily="34" charset="0"/>
            </a:endParaRP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EC9DEF9B-DD56-A056-693A-E1F854627B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4986111"/>
              </p:ext>
            </p:extLst>
          </p:nvPr>
        </p:nvGraphicFramePr>
        <p:xfrm>
          <a:off x="943947" y="1772754"/>
          <a:ext cx="7256105" cy="35569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8502">
                  <a:extLst>
                    <a:ext uri="{9D8B030D-6E8A-4147-A177-3AD203B41FA5}">
                      <a16:colId xmlns:a16="http://schemas.microsoft.com/office/drawing/2014/main" val="2314848456"/>
                    </a:ext>
                  </a:extLst>
                </a:gridCol>
                <a:gridCol w="813940">
                  <a:extLst>
                    <a:ext uri="{9D8B030D-6E8A-4147-A177-3AD203B41FA5}">
                      <a16:colId xmlns:a16="http://schemas.microsoft.com/office/drawing/2014/main" val="4025539068"/>
                    </a:ext>
                  </a:extLst>
                </a:gridCol>
                <a:gridCol w="1451221">
                  <a:extLst>
                    <a:ext uri="{9D8B030D-6E8A-4147-A177-3AD203B41FA5}">
                      <a16:colId xmlns:a16="http://schemas.microsoft.com/office/drawing/2014/main" val="3721813917"/>
                    </a:ext>
                  </a:extLst>
                </a:gridCol>
                <a:gridCol w="1451221">
                  <a:extLst>
                    <a:ext uri="{9D8B030D-6E8A-4147-A177-3AD203B41FA5}">
                      <a16:colId xmlns:a16="http://schemas.microsoft.com/office/drawing/2014/main" val="379132347"/>
                    </a:ext>
                  </a:extLst>
                </a:gridCol>
                <a:gridCol w="1451221">
                  <a:extLst>
                    <a:ext uri="{9D8B030D-6E8A-4147-A177-3AD203B41FA5}">
                      <a16:colId xmlns:a16="http://schemas.microsoft.com/office/drawing/2014/main" val="1587555231"/>
                    </a:ext>
                  </a:extLst>
                </a:gridCol>
              </a:tblGrid>
              <a:tr h="460388">
                <a:tc rowSpan="3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ato" panose="020F0502020204030203" pitchFamily="34" charset="0"/>
                        </a:rPr>
                        <a:t>Thành </a:t>
                      </a:r>
                      <a:r>
                        <a:rPr lang="en-US" dirty="0" err="1"/>
                        <a:t>phần</a:t>
                      </a:r>
                      <a:endParaRPr lang="en-US" dirty="0"/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Lato" panose="020F0502020204030203" pitchFamily="34" charset="0"/>
                        </a:rPr>
                        <a:t>Điện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áp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hoạt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động</a:t>
                      </a:r>
                      <a:endParaRPr lang="en-US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Lato" panose="020F0502020204030203" pitchFamily="34" charset="0"/>
                        </a:rPr>
                        <a:t>Dòng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tiêu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thụ</a:t>
                      </a:r>
                      <a:endParaRPr 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6869302"/>
                  </a:ext>
                </a:extLst>
              </a:tr>
              <a:tr h="794642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ato" panose="020F0502020204030203" pitchFamily="34" charset="0"/>
                        </a:rPr>
                        <a:t>Active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ato" panose="020F0502020204030203" pitchFamily="34" charset="0"/>
                        </a:rPr>
                        <a:t>Deep Sleep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31566440"/>
                  </a:ext>
                </a:extLst>
              </a:tr>
              <a:tr h="460388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Lato" panose="020F0502020204030203" pitchFamily="34" charset="0"/>
                        </a:rPr>
                        <a:t>Truyền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Lato" panose="020F0502020204030203" pitchFamily="34" charset="0"/>
                        </a:rPr>
                        <a:t>Nhận</a:t>
                      </a:r>
                      <a:endParaRPr lang="en-US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46725482"/>
                  </a:ext>
                </a:extLst>
              </a:tr>
              <a:tr h="460388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ato" panose="020F0502020204030203" pitchFamily="34" charset="0"/>
                        </a:rPr>
                        <a:t>STM32F103C8T6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ato" panose="020F0502020204030203" pitchFamily="34" charset="0"/>
                        </a:rPr>
                        <a:t>3V3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ato" panose="020F0502020204030203" pitchFamily="34" charset="0"/>
                        </a:rPr>
                        <a:t>6.2mA at 1MHz HSI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ato" panose="020F0502020204030203" pitchFamily="34" charset="0"/>
                        </a:rPr>
                        <a:t>&lt;1mA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33388455"/>
                  </a:ext>
                </a:extLst>
              </a:tr>
              <a:tr h="460388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ato" panose="020F0502020204030203" pitchFamily="34" charset="0"/>
                        </a:rPr>
                        <a:t>Module JDY 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ato" panose="020F0502020204030203" pitchFamily="34" charset="0"/>
                        </a:rPr>
                        <a:t>5V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ato" panose="020F0502020204030203" pitchFamily="34" charset="0"/>
                        </a:rPr>
                        <a:t>1mA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ato" panose="020F0502020204030203" pitchFamily="34" charset="0"/>
                        </a:rPr>
                        <a:t>3mA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ato" panose="020F0502020204030203" pitchFamily="34" charset="0"/>
                        </a:rPr>
                        <a:t>3uA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95909807"/>
                  </a:ext>
                </a:extLst>
              </a:tr>
              <a:tr h="460388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ato" panose="020F0502020204030203" pitchFamily="34" charset="0"/>
                        </a:rPr>
                        <a:t>Led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ato" panose="020F0502020204030203" pitchFamily="34" charset="0"/>
                        </a:rPr>
                        <a:t>3V3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ato" panose="020F0502020204030203" pitchFamily="34" charset="0"/>
                        </a:rPr>
                        <a:t>10mA x 3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ato" panose="020F0502020204030203" pitchFamily="34" charset="0"/>
                        </a:rPr>
                        <a:t>-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61529599"/>
                  </a:ext>
                </a:extLst>
              </a:tr>
              <a:tr h="460388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ato" panose="020F0502020204030203" pitchFamily="34" charset="0"/>
                        </a:rPr>
                        <a:t>LM35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ato" panose="020F0502020204030203" pitchFamily="34" charset="0"/>
                        </a:rPr>
                        <a:t>5V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ato" panose="020F0502020204030203" pitchFamily="34" charset="0"/>
                        </a:rPr>
                        <a:t>56-131uA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ato" panose="020F0502020204030203" pitchFamily="34" charset="0"/>
                        </a:rPr>
                        <a:t>-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676001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528490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DF1B650-44E8-9300-62FB-616E693B7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E27F460-3812-E687-D322-64129613EB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cứng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EFF452-8E0F-D214-8B23-E3E64C0E2FBC}"/>
              </a:ext>
            </a:extLst>
          </p:cNvPr>
          <p:cNvSpPr txBox="1"/>
          <p:nvPr/>
        </p:nvSpPr>
        <p:spPr>
          <a:xfrm>
            <a:off x="235077" y="792154"/>
            <a:ext cx="17315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ato" panose="020F0502020204030203" pitchFamily="34" charset="0"/>
              </a:rPr>
              <a:t>2.3 </a:t>
            </a:r>
            <a:r>
              <a:rPr lang="en-US" dirty="0" err="1">
                <a:latin typeface="Lato" panose="020F0502020204030203" pitchFamily="34" charset="0"/>
              </a:rPr>
              <a:t>Khối</a:t>
            </a:r>
            <a:r>
              <a:rPr lang="en-US" dirty="0">
                <a:latin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</a:rPr>
              <a:t>nguồn</a:t>
            </a:r>
            <a:endParaRPr lang="en-US" dirty="0">
              <a:latin typeface="Lato" panose="020F050202020403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5F3660-CD7C-BA34-ED75-B0CB64020EAC}"/>
              </a:ext>
            </a:extLst>
          </p:cNvPr>
          <p:cNvSpPr txBox="1"/>
          <p:nvPr/>
        </p:nvSpPr>
        <p:spPr>
          <a:xfrm>
            <a:off x="235077" y="1304243"/>
            <a:ext cx="2489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ato" panose="020F0502020204030203" pitchFamily="34" charset="0"/>
              </a:rPr>
              <a:t>2.3.1 </a:t>
            </a:r>
            <a:r>
              <a:rPr lang="en-US" dirty="0" err="1">
                <a:latin typeface="Lato" panose="020F0502020204030203" pitchFamily="34" charset="0"/>
              </a:rPr>
              <a:t>Mục</a:t>
            </a:r>
            <a:r>
              <a:rPr lang="en-US" dirty="0">
                <a:latin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</a:rPr>
              <a:t>tiêu</a:t>
            </a:r>
            <a:r>
              <a:rPr lang="en-US" dirty="0">
                <a:latin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</a:rPr>
              <a:t>thiết</a:t>
            </a:r>
            <a:r>
              <a:rPr lang="en-US" dirty="0">
                <a:latin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</a:rPr>
              <a:t>kế</a:t>
            </a:r>
            <a:endParaRPr lang="en-US" dirty="0">
              <a:latin typeface="Lato" panose="020F050202020403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758D2D-7484-66F7-DD14-D52FC180FF15}"/>
              </a:ext>
            </a:extLst>
          </p:cNvPr>
          <p:cNvSpPr txBox="1"/>
          <p:nvPr/>
        </p:nvSpPr>
        <p:spPr>
          <a:xfrm>
            <a:off x="235077" y="1951123"/>
            <a:ext cx="81718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Lato" panose="020F0502020204030203" pitchFamily="34" charset="0"/>
              </a:rPr>
              <a:t>Dòng</a:t>
            </a:r>
            <a:r>
              <a:rPr lang="en-US" dirty="0">
                <a:latin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</a:rPr>
              <a:t>tối</a:t>
            </a:r>
            <a:r>
              <a:rPr lang="en-US" dirty="0">
                <a:latin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</a:rPr>
              <a:t>đa</a:t>
            </a:r>
            <a:r>
              <a:rPr lang="en-US" dirty="0">
                <a:latin typeface="Lato" panose="020F0502020204030203" pitchFamily="34" charset="0"/>
              </a:rPr>
              <a:t>: 39mA</a:t>
            </a:r>
          </a:p>
          <a:p>
            <a:r>
              <a:rPr lang="en-US" dirty="0" err="1">
                <a:latin typeface="Lato" panose="020F0502020204030203" pitchFamily="34" charset="0"/>
              </a:rPr>
              <a:t>Công</a:t>
            </a:r>
            <a:r>
              <a:rPr lang="en-US" dirty="0">
                <a:latin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</a:rPr>
              <a:t>suất</a:t>
            </a:r>
            <a:r>
              <a:rPr lang="en-US" dirty="0">
                <a:latin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</a:rPr>
              <a:t>tiêu</a:t>
            </a:r>
            <a:r>
              <a:rPr lang="en-US" dirty="0">
                <a:latin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</a:rPr>
              <a:t>thụ</a:t>
            </a:r>
            <a:r>
              <a:rPr lang="en-US" dirty="0">
                <a:latin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</a:rPr>
              <a:t>tối</a:t>
            </a:r>
            <a:r>
              <a:rPr lang="en-US" dirty="0">
                <a:latin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</a:rPr>
              <a:t>đa</a:t>
            </a:r>
            <a:r>
              <a:rPr lang="en-US" dirty="0">
                <a:latin typeface="Lato" panose="020F0502020204030203" pitchFamily="34" charset="0"/>
              </a:rPr>
              <a:t>: 134.46mW</a:t>
            </a:r>
          </a:p>
          <a:p>
            <a:r>
              <a:rPr lang="en-US" dirty="0" err="1">
                <a:latin typeface="Lato" panose="020F0502020204030203" pitchFamily="34" charset="0"/>
              </a:rPr>
              <a:t>Thời</a:t>
            </a:r>
            <a:r>
              <a:rPr lang="en-US" dirty="0">
                <a:latin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</a:rPr>
              <a:t>gian</a:t>
            </a:r>
            <a:r>
              <a:rPr lang="en-US" dirty="0">
                <a:latin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</a:rPr>
              <a:t>hoạt</a:t>
            </a:r>
            <a:r>
              <a:rPr lang="en-US" dirty="0">
                <a:latin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</a:rPr>
              <a:t>động</a:t>
            </a:r>
            <a:r>
              <a:rPr lang="en-US" dirty="0">
                <a:latin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</a:rPr>
              <a:t>yêu</a:t>
            </a:r>
            <a:r>
              <a:rPr lang="en-US" dirty="0">
                <a:latin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</a:rPr>
              <a:t>cầu</a:t>
            </a:r>
            <a:r>
              <a:rPr lang="en-US" dirty="0">
                <a:latin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</a:rPr>
              <a:t>tối</a:t>
            </a:r>
            <a:r>
              <a:rPr lang="en-US" dirty="0">
                <a:latin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</a:rPr>
              <a:t>thiểu</a:t>
            </a:r>
            <a:r>
              <a:rPr lang="en-US" dirty="0">
                <a:latin typeface="Lato" panose="020F0502020204030203" pitchFamily="34" charset="0"/>
              </a:rPr>
              <a:t> 4h </a:t>
            </a:r>
          </a:p>
          <a:p>
            <a:r>
              <a:rPr lang="en-US" dirty="0">
                <a:latin typeface="Lato" panose="020F0502020204030203" pitchFamily="34" charset="0"/>
              </a:rPr>
              <a:t>-&gt; </a:t>
            </a:r>
            <a:r>
              <a:rPr lang="en-US" dirty="0" err="1">
                <a:latin typeface="Lato" panose="020F0502020204030203" pitchFamily="34" charset="0"/>
              </a:rPr>
              <a:t>Sử</a:t>
            </a:r>
            <a:r>
              <a:rPr lang="en-US" dirty="0">
                <a:latin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</a:rPr>
              <a:t>dụng</a:t>
            </a:r>
            <a:r>
              <a:rPr lang="en-US" dirty="0">
                <a:latin typeface="Lato" panose="020F0502020204030203" pitchFamily="34" charset="0"/>
              </a:rPr>
              <a:t> 1 Pin Lithium-ion 1200mAh 3.7V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720FF7-ADCB-A99B-31BE-E95236638CB1}"/>
              </a:ext>
            </a:extLst>
          </p:cNvPr>
          <p:cNvSpPr txBox="1"/>
          <p:nvPr/>
        </p:nvSpPr>
        <p:spPr>
          <a:xfrm>
            <a:off x="250937" y="3429000"/>
            <a:ext cx="815594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 err="1">
                <a:effectLst/>
                <a:latin typeface="Lato" panose="020F0502020204030203" pitchFamily="34" charset="0"/>
                <a:ea typeface="Lato" panose="020F0502020204030203" pitchFamily="34" charset="0"/>
              </a:rPr>
              <a:t>Mạch</a:t>
            </a:r>
            <a:r>
              <a:rPr lang="en-US" sz="1800" dirty="0">
                <a:effectLst/>
                <a:latin typeface="Lato" panose="020F0502020204030203" pitchFamily="34" charset="0"/>
                <a:ea typeface="Lato" panose="020F0502020204030203" pitchFamily="34" charset="0"/>
              </a:rPr>
              <a:t> </a:t>
            </a:r>
            <a:r>
              <a:rPr lang="en-US" sz="1800" dirty="0" err="1">
                <a:effectLst/>
                <a:latin typeface="Lato" panose="020F0502020204030203" pitchFamily="34" charset="0"/>
                <a:ea typeface="Lato" panose="020F0502020204030203" pitchFamily="34" charset="0"/>
              </a:rPr>
              <a:t>nguồn</a:t>
            </a:r>
            <a:r>
              <a:rPr lang="en-US" sz="1800" dirty="0">
                <a:effectLst/>
                <a:latin typeface="Lato" panose="020F0502020204030203" pitchFamily="34" charset="0"/>
                <a:ea typeface="Lato" panose="020F0502020204030203" pitchFamily="34" charset="0"/>
              </a:rPr>
              <a:t> </a:t>
            </a:r>
            <a:r>
              <a:rPr lang="en-US" sz="1800" dirty="0" err="1">
                <a:effectLst/>
                <a:latin typeface="Lato" panose="020F0502020204030203" pitchFamily="34" charset="0"/>
                <a:ea typeface="Lato" panose="020F0502020204030203" pitchFamily="34" charset="0"/>
              </a:rPr>
              <a:t>cấp</a:t>
            </a:r>
            <a:r>
              <a:rPr lang="en-US" sz="1800" dirty="0">
                <a:effectLst/>
                <a:latin typeface="Lato" panose="020F0502020204030203" pitchFamily="34" charset="0"/>
                <a:ea typeface="Lato" panose="020F0502020204030203" pitchFamily="34" charset="0"/>
              </a:rPr>
              <a:t> </a:t>
            </a:r>
            <a:r>
              <a:rPr lang="en-US" sz="1800" dirty="0" err="1">
                <a:effectLst/>
                <a:latin typeface="Lato" panose="020F0502020204030203" pitchFamily="34" charset="0"/>
                <a:ea typeface="Lato" panose="020F0502020204030203" pitchFamily="34" charset="0"/>
              </a:rPr>
              <a:t>nguồn</a:t>
            </a:r>
            <a:r>
              <a:rPr lang="en-US" sz="1800" dirty="0">
                <a:effectLst/>
                <a:latin typeface="Lato" panose="020F0502020204030203" pitchFamily="34" charset="0"/>
                <a:ea typeface="Lato" panose="020F0502020204030203" pitchFamily="34" charset="0"/>
              </a:rPr>
              <a:t> 5V </a:t>
            </a:r>
            <a:r>
              <a:rPr lang="en-US" sz="1800" dirty="0" err="1">
                <a:effectLst/>
                <a:latin typeface="Lato" panose="020F0502020204030203" pitchFamily="34" charset="0"/>
                <a:ea typeface="Lato" panose="020F0502020204030203" pitchFamily="34" charset="0"/>
              </a:rPr>
              <a:t>cho</a:t>
            </a:r>
            <a:r>
              <a:rPr lang="en-US" sz="1800" dirty="0">
                <a:effectLst/>
                <a:latin typeface="Lato" panose="020F0502020204030203" pitchFamily="34" charset="0"/>
                <a:ea typeface="Lato" panose="020F0502020204030203" pitchFamily="34" charset="0"/>
              </a:rPr>
              <a:t> </a:t>
            </a:r>
            <a:r>
              <a:rPr lang="en-US" sz="1800" dirty="0" err="1">
                <a:effectLst/>
                <a:latin typeface="Lato" panose="020F0502020204030203" pitchFamily="34" charset="0"/>
                <a:ea typeface="Lato" panose="020F0502020204030203" pitchFamily="34" charset="0"/>
              </a:rPr>
              <a:t>khối</a:t>
            </a:r>
            <a:r>
              <a:rPr lang="en-US" sz="1800" dirty="0">
                <a:effectLst/>
                <a:latin typeface="Lato" panose="020F0502020204030203" pitchFamily="34" charset="0"/>
                <a:ea typeface="Lato" panose="020F0502020204030203" pitchFamily="34" charset="0"/>
              </a:rPr>
              <a:t> </a:t>
            </a:r>
            <a:r>
              <a:rPr lang="en-US" sz="1800" dirty="0" err="1">
                <a:effectLst/>
                <a:latin typeface="Lato" panose="020F0502020204030203" pitchFamily="34" charset="0"/>
                <a:ea typeface="Lato" panose="020F0502020204030203" pitchFamily="34" charset="0"/>
              </a:rPr>
              <a:t>truyền</a:t>
            </a:r>
            <a:r>
              <a:rPr lang="en-US" sz="1800" dirty="0">
                <a:effectLst/>
                <a:latin typeface="Lato" panose="020F0502020204030203" pitchFamily="34" charset="0"/>
                <a:ea typeface="Lato" panose="020F0502020204030203" pitchFamily="34" charset="0"/>
              </a:rPr>
              <a:t> </a:t>
            </a:r>
            <a:r>
              <a:rPr lang="en-US" sz="1800" dirty="0" err="1">
                <a:effectLst/>
                <a:latin typeface="Lato" panose="020F0502020204030203" pitchFamily="34" charset="0"/>
                <a:ea typeface="Lato" panose="020F0502020204030203" pitchFamily="34" charset="0"/>
              </a:rPr>
              <a:t>thông</a:t>
            </a:r>
            <a:r>
              <a:rPr lang="en-US" sz="1800" dirty="0">
                <a:effectLst/>
                <a:latin typeface="Lato" panose="020F0502020204030203" pitchFamily="34" charset="0"/>
                <a:ea typeface="Lato" panose="020F0502020204030203" pitchFamily="34" charset="0"/>
              </a:rPr>
              <a:t>, </a:t>
            </a:r>
            <a:r>
              <a:rPr lang="en-US" sz="1800" dirty="0" err="1">
                <a:effectLst/>
                <a:latin typeface="Lato" panose="020F0502020204030203" pitchFamily="34" charset="0"/>
                <a:ea typeface="Lato" panose="020F0502020204030203" pitchFamily="34" charset="0"/>
              </a:rPr>
              <a:t>ngoại</a:t>
            </a:r>
            <a:r>
              <a:rPr lang="en-US" sz="1800" dirty="0">
                <a:effectLst/>
                <a:latin typeface="Lato" panose="020F0502020204030203" pitchFamily="34" charset="0"/>
                <a:ea typeface="Lato" panose="020F0502020204030203" pitchFamily="34" charset="0"/>
              </a:rPr>
              <a:t> vi </a:t>
            </a:r>
            <a:r>
              <a:rPr lang="en-US" sz="1800" dirty="0" err="1">
                <a:effectLst/>
                <a:latin typeface="Lato" panose="020F0502020204030203" pitchFamily="34" charset="0"/>
                <a:ea typeface="Lato" panose="020F0502020204030203" pitchFamily="34" charset="0"/>
              </a:rPr>
              <a:t>và</a:t>
            </a:r>
            <a:r>
              <a:rPr lang="en-US" sz="1800" dirty="0">
                <a:effectLst/>
                <a:latin typeface="Lato" panose="020F0502020204030203" pitchFamily="34" charset="0"/>
                <a:ea typeface="Lato" panose="020F0502020204030203" pitchFamily="34" charset="0"/>
              </a:rPr>
              <a:t> 3V3 </a:t>
            </a:r>
            <a:r>
              <a:rPr lang="en-US" sz="1800" dirty="0" err="1">
                <a:effectLst/>
                <a:latin typeface="Lato" panose="020F0502020204030203" pitchFamily="34" charset="0"/>
                <a:ea typeface="Lato" panose="020F0502020204030203" pitchFamily="34" charset="0"/>
              </a:rPr>
              <a:t>cho</a:t>
            </a:r>
            <a:r>
              <a:rPr lang="en-US" sz="1800" dirty="0">
                <a:effectLst/>
                <a:latin typeface="Lato" panose="020F0502020204030203" pitchFamily="34" charset="0"/>
                <a:ea typeface="Lato" panose="020F0502020204030203" pitchFamily="34" charset="0"/>
              </a:rPr>
              <a:t> </a:t>
            </a:r>
            <a:r>
              <a:rPr lang="en-US" sz="1800" dirty="0" err="1">
                <a:effectLst/>
                <a:latin typeface="Lato" panose="020F0502020204030203" pitchFamily="34" charset="0"/>
                <a:ea typeface="Lato" panose="020F0502020204030203" pitchFamily="34" charset="0"/>
              </a:rPr>
              <a:t>khối</a:t>
            </a:r>
            <a:r>
              <a:rPr lang="en-US" sz="1800" dirty="0">
                <a:effectLst/>
                <a:latin typeface="Lato" panose="020F0502020204030203" pitchFamily="34" charset="0"/>
                <a:ea typeface="Lato" panose="020F0502020204030203" pitchFamily="34" charset="0"/>
              </a:rPr>
              <a:t> MCU </a:t>
            </a:r>
            <a:r>
              <a:rPr lang="en-US" sz="1800" dirty="0" err="1">
                <a:effectLst/>
                <a:latin typeface="Lato" panose="020F0502020204030203" pitchFamily="34" charset="0"/>
                <a:ea typeface="Lato" panose="020F0502020204030203" pitchFamily="34" charset="0"/>
              </a:rPr>
              <a:t>Đồng</a:t>
            </a:r>
            <a:r>
              <a:rPr lang="en-US" sz="1800" dirty="0">
                <a:effectLst/>
                <a:latin typeface="Lato" panose="020F0502020204030203" pitchFamily="34" charset="0"/>
                <a:ea typeface="Lato" panose="020F0502020204030203" pitchFamily="34" charset="0"/>
              </a:rPr>
              <a:t> </a:t>
            </a:r>
            <a:r>
              <a:rPr lang="en-US" sz="1800" dirty="0" err="1">
                <a:effectLst/>
                <a:latin typeface="Lato" panose="020F0502020204030203" pitchFamily="34" charset="0"/>
                <a:ea typeface="Lato" panose="020F0502020204030203" pitchFamily="34" charset="0"/>
              </a:rPr>
              <a:t>thời</a:t>
            </a:r>
            <a:r>
              <a:rPr lang="en-US" sz="1800" dirty="0">
                <a:effectLst/>
                <a:latin typeface="Lato" panose="020F0502020204030203" pitchFamily="34" charset="0"/>
                <a:ea typeface="Lato" panose="020F0502020204030203" pitchFamily="34" charset="0"/>
              </a:rPr>
              <a:t> </a:t>
            </a:r>
            <a:r>
              <a:rPr lang="en-US" sz="1800" dirty="0" err="1">
                <a:effectLst/>
                <a:latin typeface="Lato" panose="020F0502020204030203" pitchFamily="34" charset="0"/>
                <a:ea typeface="Lato" panose="020F0502020204030203" pitchFamily="34" charset="0"/>
              </a:rPr>
              <a:t>tích</a:t>
            </a:r>
            <a:r>
              <a:rPr lang="en-US" sz="1800" dirty="0">
                <a:effectLst/>
                <a:latin typeface="Lato" panose="020F0502020204030203" pitchFamily="34" charset="0"/>
                <a:ea typeface="Lato" panose="020F0502020204030203" pitchFamily="34" charset="0"/>
              </a:rPr>
              <a:t> </a:t>
            </a:r>
            <a:r>
              <a:rPr lang="en-US" sz="1800" dirty="0" err="1">
                <a:effectLst/>
                <a:latin typeface="Lato" panose="020F0502020204030203" pitchFamily="34" charset="0"/>
                <a:ea typeface="Lato" panose="020F0502020204030203" pitchFamily="34" charset="0"/>
              </a:rPr>
              <a:t>hợp</a:t>
            </a:r>
            <a:r>
              <a:rPr lang="en-US" sz="1800" dirty="0">
                <a:effectLst/>
                <a:latin typeface="Lato" panose="020F0502020204030203" pitchFamily="34" charset="0"/>
                <a:ea typeface="Lato" panose="020F0502020204030203" pitchFamily="34" charset="0"/>
              </a:rPr>
              <a:t> </a:t>
            </a:r>
            <a:r>
              <a:rPr lang="en-US" sz="1800" dirty="0" err="1">
                <a:effectLst/>
                <a:latin typeface="Lato" panose="020F0502020204030203" pitchFamily="34" charset="0"/>
                <a:ea typeface="Lato" panose="020F0502020204030203" pitchFamily="34" charset="0"/>
              </a:rPr>
              <a:t>thêm</a:t>
            </a:r>
            <a:r>
              <a:rPr lang="en-US" sz="1800" dirty="0">
                <a:effectLst/>
                <a:latin typeface="Lato" panose="020F0502020204030203" pitchFamily="34" charset="0"/>
                <a:ea typeface="Lato" panose="020F0502020204030203" pitchFamily="34" charset="0"/>
              </a:rPr>
              <a:t> </a:t>
            </a:r>
            <a:r>
              <a:rPr lang="en-US" sz="1800" dirty="0" err="1">
                <a:effectLst/>
                <a:latin typeface="Lato" panose="020F0502020204030203" pitchFamily="34" charset="0"/>
                <a:ea typeface="Lato" panose="020F0502020204030203" pitchFamily="34" charset="0"/>
              </a:rPr>
              <a:t>mạch</a:t>
            </a:r>
            <a:r>
              <a:rPr lang="en-US" sz="1800" dirty="0">
                <a:effectLst/>
                <a:latin typeface="Lato" panose="020F0502020204030203" pitchFamily="34" charset="0"/>
                <a:ea typeface="Lato" panose="020F0502020204030203" pitchFamily="34" charset="0"/>
              </a:rPr>
              <a:t> </a:t>
            </a:r>
            <a:r>
              <a:rPr lang="en-US" sz="1800" dirty="0" err="1">
                <a:effectLst/>
                <a:latin typeface="Lato" panose="020F0502020204030203" pitchFamily="34" charset="0"/>
                <a:ea typeface="Lato" panose="020F0502020204030203" pitchFamily="34" charset="0"/>
              </a:rPr>
              <a:t>sạc</a:t>
            </a:r>
            <a:r>
              <a:rPr lang="en-US" sz="1800" dirty="0">
                <a:effectLst/>
                <a:latin typeface="Lato" panose="020F0502020204030203" pitchFamily="34" charset="0"/>
                <a:ea typeface="Lato" panose="020F0502020204030203" pitchFamily="34" charset="0"/>
              </a:rPr>
              <a:t> 1 cell pin. </a:t>
            </a:r>
            <a:r>
              <a:rPr lang="en-US" sz="1800" dirty="0" err="1">
                <a:effectLst/>
                <a:latin typeface="Lato" panose="020F0502020204030203" pitchFamily="34" charset="0"/>
                <a:ea typeface="Lato" panose="020F0502020204030203" pitchFamily="34" charset="0"/>
              </a:rPr>
              <a:t>Cách</a:t>
            </a:r>
            <a:r>
              <a:rPr lang="en-US" sz="1800" dirty="0">
                <a:effectLst/>
                <a:latin typeface="Lato" panose="020F0502020204030203" pitchFamily="34" charset="0"/>
                <a:ea typeface="Lato" panose="020F0502020204030203" pitchFamily="34" charset="0"/>
              </a:rPr>
              <a:t> </a:t>
            </a:r>
            <a:r>
              <a:rPr lang="en-US" sz="1800" dirty="0" err="1">
                <a:effectLst/>
                <a:latin typeface="Lato" panose="020F0502020204030203" pitchFamily="34" charset="0"/>
                <a:ea typeface="Lato" panose="020F0502020204030203" pitchFamily="34" charset="0"/>
              </a:rPr>
              <a:t>nút</a:t>
            </a:r>
            <a:r>
              <a:rPr lang="en-US" sz="1800" dirty="0">
                <a:effectLst/>
                <a:latin typeface="Lato" panose="020F0502020204030203" pitchFamily="34" charset="0"/>
                <a:ea typeface="Lato" panose="020F0502020204030203" pitchFamily="34" charset="0"/>
              </a:rPr>
              <a:t> </a:t>
            </a:r>
            <a:r>
              <a:rPr lang="en-US" sz="1800" dirty="0" err="1">
                <a:effectLst/>
                <a:latin typeface="Lato" panose="020F0502020204030203" pitchFamily="34" charset="0"/>
                <a:ea typeface="Lato" panose="020F0502020204030203" pitchFamily="34" charset="0"/>
              </a:rPr>
              <a:t>cảm</a:t>
            </a:r>
            <a:r>
              <a:rPr lang="en-US" sz="1800" dirty="0">
                <a:effectLst/>
                <a:latin typeface="Lato" panose="020F0502020204030203" pitchFamily="34" charset="0"/>
                <a:ea typeface="Lato" panose="020F0502020204030203" pitchFamily="34" charset="0"/>
              </a:rPr>
              <a:t> </a:t>
            </a:r>
            <a:r>
              <a:rPr lang="en-US" sz="1800" dirty="0" err="1">
                <a:effectLst/>
                <a:latin typeface="Lato" panose="020F0502020204030203" pitchFamily="34" charset="0"/>
                <a:ea typeface="Lato" panose="020F0502020204030203" pitchFamily="34" charset="0"/>
              </a:rPr>
              <a:t>biến</a:t>
            </a:r>
            <a:r>
              <a:rPr lang="en-US" sz="1800" dirty="0">
                <a:effectLst/>
                <a:latin typeface="Lato" panose="020F0502020204030203" pitchFamily="34" charset="0"/>
                <a:ea typeface="Lato" panose="020F0502020204030203" pitchFamily="34" charset="0"/>
              </a:rPr>
              <a:t> </a:t>
            </a:r>
            <a:r>
              <a:rPr lang="en-US" sz="1800" dirty="0" err="1">
                <a:effectLst/>
                <a:latin typeface="Lato" panose="020F0502020204030203" pitchFamily="34" charset="0"/>
                <a:ea typeface="Lato" panose="020F0502020204030203" pitchFamily="34" charset="0"/>
              </a:rPr>
              <a:t>sử</a:t>
            </a:r>
            <a:r>
              <a:rPr lang="en-US" sz="1800" dirty="0">
                <a:effectLst/>
                <a:latin typeface="Lato" panose="020F0502020204030203" pitchFamily="34" charset="0"/>
                <a:ea typeface="Lato" panose="020F0502020204030203" pitchFamily="34" charset="0"/>
              </a:rPr>
              <a:t> </a:t>
            </a:r>
            <a:r>
              <a:rPr lang="en-US" sz="1800" dirty="0" err="1">
                <a:effectLst/>
                <a:latin typeface="Lato" panose="020F0502020204030203" pitchFamily="34" charset="0"/>
                <a:ea typeface="Lato" panose="020F0502020204030203" pitchFamily="34" charset="0"/>
              </a:rPr>
              <a:t>dụng</a:t>
            </a:r>
            <a:r>
              <a:rPr lang="en-US" sz="1800" dirty="0">
                <a:effectLst/>
                <a:latin typeface="Lato" panose="020F0502020204030203" pitchFamily="34" charset="0"/>
                <a:ea typeface="Lato" panose="020F0502020204030203" pitchFamily="34" charset="0"/>
              </a:rPr>
              <a:t> pin </a:t>
            </a:r>
            <a:r>
              <a:rPr lang="en-US" sz="1800" dirty="0" err="1">
                <a:effectLst/>
                <a:latin typeface="Lato" panose="020F0502020204030203" pitchFamily="34" charset="0"/>
                <a:ea typeface="Lato" panose="020F0502020204030203" pitchFamily="34" charset="0"/>
              </a:rPr>
              <a:t>là</a:t>
            </a:r>
            <a:r>
              <a:rPr lang="en-US" sz="1800" dirty="0">
                <a:effectLst/>
                <a:latin typeface="Lato" panose="020F0502020204030203" pitchFamily="34" charset="0"/>
                <a:ea typeface="Lato" panose="020F0502020204030203" pitchFamily="34" charset="0"/>
              </a:rPr>
              <a:t> </a:t>
            </a:r>
            <a:r>
              <a:rPr lang="en-US" sz="1800" dirty="0" err="1">
                <a:effectLst/>
                <a:latin typeface="Lato" panose="020F0502020204030203" pitchFamily="34" charset="0"/>
                <a:ea typeface="Lato" panose="020F0502020204030203" pitchFamily="34" charset="0"/>
              </a:rPr>
              <a:t>nguồn</a:t>
            </a:r>
            <a:r>
              <a:rPr lang="en-US" sz="1800" dirty="0">
                <a:effectLst/>
                <a:latin typeface="Lato" panose="020F0502020204030203" pitchFamily="34" charset="0"/>
                <a:ea typeface="Lato" panose="020F0502020204030203" pitchFamily="34" charset="0"/>
              </a:rPr>
              <a:t> </a:t>
            </a:r>
            <a:r>
              <a:rPr lang="en-US" sz="1800" dirty="0" err="1">
                <a:effectLst/>
                <a:latin typeface="Lato" panose="020F0502020204030203" pitchFamily="34" charset="0"/>
                <a:ea typeface="Lato" panose="020F0502020204030203" pitchFamily="34" charset="0"/>
              </a:rPr>
              <a:t>chính</a:t>
            </a:r>
            <a:r>
              <a:rPr lang="en-US" sz="1800" dirty="0">
                <a:effectLst/>
                <a:latin typeface="Lato" panose="020F0502020204030203" pitchFamily="34" charset="0"/>
                <a:ea typeface="Lato" panose="020F0502020204030203" pitchFamily="34" charset="0"/>
              </a:rPr>
              <a:t>. Pin </a:t>
            </a:r>
            <a:r>
              <a:rPr lang="en-US" sz="1800" dirty="0" err="1">
                <a:effectLst/>
                <a:latin typeface="Lato" panose="020F0502020204030203" pitchFamily="34" charset="0"/>
                <a:ea typeface="Lato" panose="020F0502020204030203" pitchFamily="34" charset="0"/>
              </a:rPr>
              <a:t>có</a:t>
            </a:r>
            <a:r>
              <a:rPr lang="en-US" sz="1800" dirty="0">
                <a:effectLst/>
                <a:latin typeface="Lato" panose="020F0502020204030203" pitchFamily="34" charset="0"/>
                <a:ea typeface="Lato" panose="020F0502020204030203" pitchFamily="34" charset="0"/>
              </a:rPr>
              <a:t> </a:t>
            </a:r>
            <a:r>
              <a:rPr lang="en-US" sz="1800" dirty="0" err="1">
                <a:effectLst/>
                <a:latin typeface="Lato" panose="020F0502020204030203" pitchFamily="34" charset="0"/>
                <a:ea typeface="Lato" panose="020F0502020204030203" pitchFamily="34" charset="0"/>
              </a:rPr>
              <a:t>thể</a:t>
            </a:r>
            <a:r>
              <a:rPr lang="en-US" sz="1800" dirty="0">
                <a:effectLst/>
                <a:latin typeface="Lato" panose="020F0502020204030203" pitchFamily="34" charset="0"/>
                <a:ea typeface="Lato" panose="020F0502020204030203" pitchFamily="34" charset="0"/>
              </a:rPr>
              <a:t> </a:t>
            </a:r>
            <a:r>
              <a:rPr lang="en-US" sz="1800" dirty="0" err="1">
                <a:effectLst/>
                <a:latin typeface="Lato" panose="020F0502020204030203" pitchFamily="34" charset="0"/>
                <a:ea typeface="Lato" panose="020F0502020204030203" pitchFamily="34" charset="0"/>
              </a:rPr>
              <a:t>sạc</a:t>
            </a:r>
            <a:r>
              <a:rPr lang="en-US" sz="1800" dirty="0">
                <a:effectLst/>
                <a:latin typeface="Lato" panose="020F0502020204030203" pitchFamily="34" charset="0"/>
                <a:ea typeface="Lato" panose="020F0502020204030203" pitchFamily="34" charset="0"/>
              </a:rPr>
              <a:t> </a:t>
            </a:r>
            <a:r>
              <a:rPr lang="en-US" sz="1800" dirty="0" err="1">
                <a:effectLst/>
                <a:latin typeface="Lato" panose="020F0502020204030203" pitchFamily="34" charset="0"/>
                <a:ea typeface="Lato" panose="020F0502020204030203" pitchFamily="34" charset="0"/>
              </a:rPr>
              <a:t>trực</a:t>
            </a:r>
            <a:r>
              <a:rPr lang="en-US" sz="1800" dirty="0">
                <a:effectLst/>
                <a:latin typeface="Lato" panose="020F0502020204030203" pitchFamily="34" charset="0"/>
                <a:ea typeface="Lato" panose="020F0502020204030203" pitchFamily="34" charset="0"/>
              </a:rPr>
              <a:t> </a:t>
            </a:r>
            <a:r>
              <a:rPr lang="en-US" sz="1800" dirty="0" err="1">
                <a:effectLst/>
                <a:latin typeface="Lato" panose="020F0502020204030203" pitchFamily="34" charset="0"/>
                <a:ea typeface="Lato" panose="020F0502020204030203" pitchFamily="34" charset="0"/>
              </a:rPr>
              <a:t>tiếp</a:t>
            </a:r>
            <a:r>
              <a:rPr lang="en-US" sz="1800" dirty="0">
                <a:effectLst/>
                <a:latin typeface="Lato" panose="020F0502020204030203" pitchFamily="34" charset="0"/>
                <a:ea typeface="Lato" panose="020F0502020204030203" pitchFamily="34" charset="0"/>
              </a:rPr>
              <a:t> </a:t>
            </a:r>
            <a:r>
              <a:rPr lang="en-US" sz="1800" dirty="0" err="1">
                <a:effectLst/>
                <a:latin typeface="Lato" panose="020F0502020204030203" pitchFamily="34" charset="0"/>
                <a:ea typeface="Lato" panose="020F0502020204030203" pitchFamily="34" charset="0"/>
              </a:rPr>
              <a:t>bằng</a:t>
            </a:r>
            <a:r>
              <a:rPr lang="en-US" sz="1800" dirty="0">
                <a:effectLst/>
                <a:latin typeface="Lato" panose="020F0502020204030203" pitchFamily="34" charset="0"/>
                <a:ea typeface="Lato" panose="020F0502020204030203" pitchFamily="34" charset="0"/>
              </a:rPr>
              <a:t> </a:t>
            </a:r>
            <a:r>
              <a:rPr lang="en-US" sz="1800" dirty="0" err="1">
                <a:effectLst/>
                <a:latin typeface="Lato" panose="020F0502020204030203" pitchFamily="34" charset="0"/>
                <a:ea typeface="Lato" panose="020F0502020204030203" pitchFamily="34" charset="0"/>
              </a:rPr>
              <a:t>máy</a:t>
            </a:r>
            <a:r>
              <a:rPr lang="en-US" sz="1800" dirty="0">
                <a:effectLst/>
                <a:latin typeface="Lato" panose="020F0502020204030203" pitchFamily="34" charset="0"/>
                <a:ea typeface="Lato" panose="020F0502020204030203" pitchFamily="34" charset="0"/>
              </a:rPr>
              <a:t> </a:t>
            </a:r>
            <a:r>
              <a:rPr lang="en-US" sz="1800" dirty="0" err="1">
                <a:effectLst/>
                <a:latin typeface="Lato" panose="020F0502020204030203" pitchFamily="34" charset="0"/>
                <a:ea typeface="Lato" panose="020F0502020204030203" pitchFamily="34" charset="0"/>
              </a:rPr>
              <a:t>tính</a:t>
            </a:r>
            <a:r>
              <a:rPr lang="en-US" sz="1800" dirty="0">
                <a:effectLst/>
                <a:latin typeface="Lato" panose="020F0502020204030203" pitchFamily="34" charset="0"/>
                <a:ea typeface="Lato" panose="020F0502020204030203" pitchFamily="34" charset="0"/>
              </a:rPr>
              <a:t>.</a:t>
            </a:r>
            <a:r>
              <a:rPr lang="en-US" sz="1800" b="1" dirty="0">
                <a:effectLst/>
                <a:latin typeface="Lato" panose="020F0502020204030203" pitchFamily="34" charset="0"/>
                <a:ea typeface="Lato" panose="020F0502020204030203" pitchFamily="34" charset="0"/>
              </a:rPr>
              <a:t> </a:t>
            </a:r>
            <a:endParaRPr lang="en-US" dirty="0">
              <a:latin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95237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DF1B650-44E8-9300-62FB-616E693B7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E27F460-3812-E687-D322-64129613EB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cứng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EFF452-8E0F-D214-8B23-E3E64C0E2FBC}"/>
              </a:ext>
            </a:extLst>
          </p:cNvPr>
          <p:cNvSpPr txBox="1"/>
          <p:nvPr/>
        </p:nvSpPr>
        <p:spPr>
          <a:xfrm>
            <a:off x="235077" y="792154"/>
            <a:ext cx="17315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ato" panose="020F0502020204030203" pitchFamily="34" charset="0"/>
              </a:rPr>
              <a:t>2.3 </a:t>
            </a:r>
            <a:r>
              <a:rPr lang="en-US" dirty="0" err="1">
                <a:latin typeface="Lato" panose="020F0502020204030203" pitchFamily="34" charset="0"/>
              </a:rPr>
              <a:t>Khối</a:t>
            </a:r>
            <a:r>
              <a:rPr lang="en-US" dirty="0">
                <a:latin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</a:rPr>
              <a:t>nguồn</a:t>
            </a:r>
            <a:endParaRPr lang="en-US" dirty="0">
              <a:latin typeface="Lato" panose="020F0502020204030203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D1CB362-D329-BD68-4C6F-370D71F923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545" y="2283007"/>
            <a:ext cx="7144910" cy="2919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8872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CA1D918-C550-9D36-9D5A-30253D6C6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B60BE04F-EBAC-74F1-FD1E-74A3D29C49A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910640" y="1332026"/>
            <a:ext cx="7322719" cy="4907963"/>
          </a:xfr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39D20963-CFD2-DE55-EE88-D4835D0832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cứng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088BD9-6B27-3472-10E2-10E8A6F0C249}"/>
              </a:ext>
            </a:extLst>
          </p:cNvPr>
          <p:cNvSpPr txBox="1"/>
          <p:nvPr/>
        </p:nvSpPr>
        <p:spPr>
          <a:xfrm>
            <a:off x="235077" y="731134"/>
            <a:ext cx="36583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2.4 </a:t>
            </a:r>
            <a:r>
              <a:rPr lang="en-US" sz="2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Mạch</a:t>
            </a:r>
            <a:r>
              <a: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nguyên</a:t>
            </a:r>
            <a:r>
              <a: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lý</a:t>
            </a:r>
            <a:r>
              <a: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và</a:t>
            </a:r>
            <a:r>
              <a: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mạch</a:t>
            </a:r>
            <a:r>
              <a: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in</a:t>
            </a:r>
          </a:p>
        </p:txBody>
      </p:sp>
    </p:spTree>
    <p:extLst>
      <p:ext uri="{BB962C8B-B14F-4D97-AF65-F5344CB8AC3E}">
        <p14:creationId xmlns:p14="http://schemas.microsoft.com/office/powerpoint/2010/main" val="42792945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101F79-2CBF-4392-B538-B0B5700DB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Mục</a:t>
            </a:r>
            <a:r>
              <a:rPr lang="en-US" dirty="0"/>
              <a:t> </a:t>
            </a:r>
            <a:r>
              <a:rPr lang="en-US" dirty="0" err="1"/>
              <a:t>lục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563378-38F8-4CB3-AF99-2C56FCF5540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tích</a:t>
            </a:r>
            <a:r>
              <a:rPr lang="en-US" dirty="0"/>
              <a:t> </a:t>
            </a:r>
            <a:r>
              <a:rPr lang="en-US" dirty="0" err="1"/>
              <a:t>yêu</a:t>
            </a:r>
            <a:r>
              <a:rPr lang="en-US" dirty="0"/>
              <a:t> </a:t>
            </a:r>
            <a:r>
              <a:rPr lang="en-US" dirty="0" err="1"/>
              <a:t>cầu</a:t>
            </a:r>
            <a:r>
              <a:rPr lang="en-US" dirty="0"/>
              <a:t> </a:t>
            </a:r>
            <a:r>
              <a:rPr lang="en-US" dirty="0" err="1"/>
              <a:t>bài</a:t>
            </a:r>
            <a:r>
              <a:rPr lang="en-US" dirty="0"/>
              <a:t> </a:t>
            </a:r>
            <a:r>
              <a:rPr lang="en-US" dirty="0" err="1"/>
              <a:t>toán</a:t>
            </a:r>
            <a:endParaRPr lang="en-US" dirty="0"/>
          </a:p>
          <a:p>
            <a:pPr marL="514350" indent="-514350">
              <a:buAutoNum type="arabicPeriod"/>
            </a:pP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cứng</a:t>
            </a:r>
            <a:endParaRPr lang="en-US" dirty="0"/>
          </a:p>
          <a:p>
            <a:pPr marL="514350" indent="-514350">
              <a:buAutoNum type="arabicPeriod"/>
            </a:pP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mềm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3640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7CA32DE-9CCA-F01B-4AE3-EDAB75805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3E72ECB-9227-9CA7-5F2C-F7C1097AA5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cứng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CAB805-5163-F6B9-4F9B-567D5D8FF30D}"/>
              </a:ext>
            </a:extLst>
          </p:cNvPr>
          <p:cNvSpPr txBox="1"/>
          <p:nvPr/>
        </p:nvSpPr>
        <p:spPr>
          <a:xfrm>
            <a:off x="235077" y="749795"/>
            <a:ext cx="36583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2.4 </a:t>
            </a:r>
            <a:r>
              <a:rPr lang="en-US" sz="2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Mạch</a:t>
            </a:r>
            <a:r>
              <a: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nguyên</a:t>
            </a:r>
            <a:r>
              <a: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lý</a:t>
            </a:r>
            <a:r>
              <a: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và</a:t>
            </a:r>
            <a:r>
              <a: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mạch</a:t>
            </a:r>
            <a:r>
              <a: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in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D19202C-CDE5-689B-089D-08378C6243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0900" y="1251815"/>
            <a:ext cx="6298153" cy="514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1151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E41195E-077B-A58C-0551-DABD7BCCC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4AC24DC-62A0-F03F-91A2-0C10D44F8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mềm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14E130-12BE-A766-49D2-466E8DC1A49A}"/>
              </a:ext>
            </a:extLst>
          </p:cNvPr>
          <p:cNvSpPr txBox="1"/>
          <p:nvPr/>
        </p:nvSpPr>
        <p:spPr>
          <a:xfrm>
            <a:off x="235077" y="755779"/>
            <a:ext cx="4052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ato" panose="020F0502020204030203" pitchFamily="34" charset="0"/>
              </a:rPr>
              <a:t>3.1 </a:t>
            </a:r>
            <a:r>
              <a:rPr lang="en-US" dirty="0" err="1">
                <a:latin typeface="Lato" panose="020F0502020204030203" pitchFamily="34" charset="0"/>
              </a:rPr>
              <a:t>Thiết</a:t>
            </a:r>
            <a:r>
              <a:rPr lang="en-US" dirty="0">
                <a:latin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</a:rPr>
              <a:t>kế</a:t>
            </a:r>
            <a:r>
              <a:rPr lang="en-US" dirty="0">
                <a:latin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</a:rPr>
              <a:t>chương</a:t>
            </a:r>
            <a:r>
              <a:rPr lang="en-US" dirty="0">
                <a:latin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</a:rPr>
              <a:t>trình</a:t>
            </a:r>
            <a:r>
              <a:rPr lang="en-US" dirty="0">
                <a:latin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</a:rPr>
              <a:t>tại</a:t>
            </a:r>
            <a:r>
              <a:rPr lang="en-US" dirty="0">
                <a:latin typeface="Lato" panose="020F0502020204030203" pitchFamily="34" charset="0"/>
              </a:rPr>
              <a:t> gateway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56C459-4AD3-BD68-B7CC-1C81ACB2767B}"/>
              </a:ext>
            </a:extLst>
          </p:cNvPr>
          <p:cNvSpPr txBox="1"/>
          <p:nvPr/>
        </p:nvSpPr>
        <p:spPr>
          <a:xfrm>
            <a:off x="594804" y="1376039"/>
            <a:ext cx="80786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Để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thiết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kế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chương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trình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tại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gateway ESP32, ta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sẽ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sử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dụng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framework Arduino. Framework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này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được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tích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hợp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trong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PlatformIO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Extention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trên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Visual Studio Code .</a:t>
            </a:r>
          </a:p>
        </p:txBody>
      </p:sp>
      <p:pic>
        <p:nvPicPr>
          <p:cNvPr id="1028" name="Picture 4" descr="How to structure a project to be compilable by Arduino IDE and PlatformIO -  Part 1 - insigh.io">
            <a:extLst>
              <a:ext uri="{FF2B5EF4-FFF2-40B4-BE49-F238E27FC236}">
                <a16:creationId xmlns:a16="http://schemas.microsoft.com/office/drawing/2014/main" id="{8F97D049-0932-DE8B-4C80-992FA39CBF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494" y="2426939"/>
            <a:ext cx="3606110" cy="1690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Visual Studio Code - YouTube">
            <a:extLst>
              <a:ext uri="{FF2B5EF4-FFF2-40B4-BE49-F238E27FC236}">
                <a16:creationId xmlns:a16="http://schemas.microsoft.com/office/drawing/2014/main" id="{9B4D4539-EF02-20B8-3CD4-22A69C51F1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8643" y="4020408"/>
            <a:ext cx="2081813" cy="2081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PlatformIO for Arduino-supported Boards | Seeed Studio Wiki">
            <a:extLst>
              <a:ext uri="{FF2B5EF4-FFF2-40B4-BE49-F238E27FC236}">
                <a16:creationId xmlns:a16="http://schemas.microsoft.com/office/drawing/2014/main" id="{FEE458A6-941F-0036-107E-9F312B2210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2604" y="2550297"/>
            <a:ext cx="4956272" cy="3574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40641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E41195E-077B-A58C-0551-DABD7BCCC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4AC24DC-62A0-F03F-91A2-0C10D44F8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mềm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14E130-12BE-A766-49D2-466E8DC1A49A}"/>
              </a:ext>
            </a:extLst>
          </p:cNvPr>
          <p:cNvSpPr txBox="1"/>
          <p:nvPr/>
        </p:nvSpPr>
        <p:spPr>
          <a:xfrm>
            <a:off x="235077" y="755779"/>
            <a:ext cx="4506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ato" panose="020F0502020204030203" pitchFamily="34" charset="0"/>
              </a:rPr>
              <a:t>3.2 </a:t>
            </a:r>
            <a:r>
              <a:rPr lang="en-US" dirty="0" err="1">
                <a:latin typeface="Lato" panose="020F0502020204030203" pitchFamily="34" charset="0"/>
              </a:rPr>
              <a:t>Thiết</a:t>
            </a:r>
            <a:r>
              <a:rPr lang="en-US" dirty="0">
                <a:latin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</a:rPr>
              <a:t>kế</a:t>
            </a:r>
            <a:r>
              <a:rPr lang="en-US" dirty="0">
                <a:latin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</a:rPr>
              <a:t>chương</a:t>
            </a:r>
            <a:r>
              <a:rPr lang="en-US" dirty="0">
                <a:latin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</a:rPr>
              <a:t>trình</a:t>
            </a:r>
            <a:r>
              <a:rPr lang="en-US" dirty="0">
                <a:latin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</a:rPr>
              <a:t>tại</a:t>
            </a:r>
            <a:r>
              <a:rPr lang="en-US" dirty="0">
                <a:latin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</a:rPr>
              <a:t>nút</a:t>
            </a:r>
            <a:r>
              <a:rPr lang="en-US" dirty="0">
                <a:latin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</a:rPr>
              <a:t>cảm</a:t>
            </a:r>
            <a:r>
              <a:rPr lang="en-US" dirty="0">
                <a:latin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</a:rPr>
              <a:t>biến</a:t>
            </a:r>
            <a:r>
              <a:rPr lang="en-US" dirty="0">
                <a:latin typeface="Lato" panose="020F0502020204030203" pitchFamily="34" charset="0"/>
              </a:rPr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77E9F1-E4EC-20F7-6B31-A75221C1456D}"/>
              </a:ext>
            </a:extLst>
          </p:cNvPr>
          <p:cNvSpPr txBox="1"/>
          <p:nvPr/>
        </p:nvSpPr>
        <p:spPr>
          <a:xfrm>
            <a:off x="397566" y="1368293"/>
            <a:ext cx="841795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Để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thiết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kế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chương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trình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đọc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giá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trị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cảm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biến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và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gửi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gói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tin qua BLE, ta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sẽ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sử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dụng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:</a:t>
            </a:r>
          </a:p>
          <a:p>
            <a:pPr marL="285750" indent="-285750">
              <a:buFontTx/>
              <a:buChar char="-"/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Vi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điều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khiển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: STM32F103C8T6</a:t>
            </a:r>
          </a:p>
          <a:p>
            <a:pPr marL="285750" indent="-285750">
              <a:buFontTx/>
              <a:buChar char="-"/>
            </a:pP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Cấu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hình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 generate code : STM32CubeMX</a:t>
            </a:r>
          </a:p>
          <a:p>
            <a:pPr marL="285750" indent="-285750">
              <a:buFontTx/>
              <a:buChar char="-"/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Coding: STM32CubeIDE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52541D4-1081-8153-9448-F782CA6372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9393" y="2845621"/>
            <a:ext cx="6285390" cy="3535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9438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E41195E-077B-A58C-0551-DABD7BCCC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4AC24DC-62A0-F03F-91A2-0C10D44F8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mềm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14E130-12BE-A766-49D2-466E8DC1A49A}"/>
              </a:ext>
            </a:extLst>
          </p:cNvPr>
          <p:cNvSpPr txBox="1"/>
          <p:nvPr/>
        </p:nvSpPr>
        <p:spPr>
          <a:xfrm>
            <a:off x="235077" y="755779"/>
            <a:ext cx="2456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ato" panose="020F0502020204030203" pitchFamily="34" charset="0"/>
              </a:rPr>
              <a:t>3.1 </a:t>
            </a:r>
            <a:r>
              <a:rPr lang="en-US" dirty="0" err="1">
                <a:latin typeface="Lato" panose="020F0502020204030203" pitchFamily="34" charset="0"/>
              </a:rPr>
              <a:t>Lưu</a:t>
            </a:r>
            <a:r>
              <a:rPr lang="en-US" dirty="0">
                <a:latin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</a:rPr>
              <a:t>đồ</a:t>
            </a:r>
            <a:r>
              <a:rPr lang="en-US" dirty="0">
                <a:latin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</a:rPr>
              <a:t>thuật</a:t>
            </a:r>
            <a:r>
              <a:rPr lang="en-US" dirty="0">
                <a:latin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</a:rPr>
              <a:t>toán</a:t>
            </a:r>
            <a:r>
              <a:rPr lang="en-US" dirty="0">
                <a:latin typeface="Lato" panose="020F0502020204030203" pitchFamily="34" charset="0"/>
              </a:rPr>
              <a:t> </a:t>
            </a:r>
          </a:p>
        </p:txBody>
      </p:sp>
      <p:pic>
        <p:nvPicPr>
          <p:cNvPr id="3" name="Picture 2" descr="A diagram of a computer system&#10;&#10;Description automatically generated">
            <a:extLst>
              <a:ext uri="{FF2B5EF4-FFF2-40B4-BE49-F238E27FC236}">
                <a16:creationId xmlns:a16="http://schemas.microsoft.com/office/drawing/2014/main" id="{A6AEB99F-CEE6-EB19-5D96-744AC11168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568" y="1125111"/>
            <a:ext cx="5016243" cy="5211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9263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37B5C8-2095-4D2D-97FE-E4E8D89379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3" name="Title 10">
            <a:extLst>
              <a:ext uri="{FF2B5EF4-FFF2-40B4-BE49-F238E27FC236}">
                <a16:creationId xmlns:a16="http://schemas.microsoft.com/office/drawing/2014/main" id="{F78B3876-6ECC-4098-BDD1-C48CE4B42721}"/>
              </a:ext>
            </a:extLst>
          </p:cNvPr>
          <p:cNvSpPr txBox="1">
            <a:spLocks/>
          </p:cNvSpPr>
          <p:nvPr/>
        </p:nvSpPr>
        <p:spPr>
          <a:xfrm>
            <a:off x="4181094" y="3021991"/>
            <a:ext cx="4197975" cy="81401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sz="4800" dirty="0"/>
              <a:t>THANK YOU !</a:t>
            </a:r>
          </a:p>
        </p:txBody>
      </p:sp>
    </p:spTree>
    <p:extLst>
      <p:ext uri="{BB962C8B-B14F-4D97-AF65-F5344CB8AC3E}">
        <p14:creationId xmlns:p14="http://schemas.microsoft.com/office/powerpoint/2010/main" val="28305356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76946D-AB92-4D05-97ED-4EDF0AB0F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492878"/>
            <a:ext cx="2057400" cy="365125"/>
          </a:xfrm>
          <a:prstGeom prst="rect">
            <a:avLst/>
          </a:prstGeom>
        </p:spPr>
        <p:txBody>
          <a:bodyPr/>
          <a:lstStyle/>
          <a:p>
            <a:fld id="{9EA0BE3B-158A-4EDF-80DC-E394A0D1600F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B6CB3A-046A-4C56-A02D-DBF672421C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052" y="112543"/>
            <a:ext cx="8635896" cy="436098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1. </a:t>
            </a: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tích</a:t>
            </a:r>
            <a:r>
              <a:rPr lang="en-US" dirty="0"/>
              <a:t> </a:t>
            </a:r>
            <a:r>
              <a:rPr lang="en-US" dirty="0" err="1"/>
              <a:t>yêu</a:t>
            </a:r>
            <a:r>
              <a:rPr lang="en-US" dirty="0"/>
              <a:t> </a:t>
            </a:r>
            <a:r>
              <a:rPr lang="en-US" dirty="0" err="1"/>
              <a:t>cầu</a:t>
            </a:r>
            <a:r>
              <a:rPr lang="en-US" dirty="0"/>
              <a:t> </a:t>
            </a:r>
            <a:r>
              <a:rPr lang="en-US" dirty="0" err="1"/>
              <a:t>bài</a:t>
            </a:r>
            <a:r>
              <a:rPr lang="en-US" dirty="0"/>
              <a:t> </a:t>
            </a:r>
            <a:r>
              <a:rPr lang="en-US" dirty="0" err="1"/>
              <a:t>toán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119F8E-F824-9155-96D1-8CCB861341EE}"/>
              </a:ext>
            </a:extLst>
          </p:cNvPr>
          <p:cNvSpPr txBox="1"/>
          <p:nvPr/>
        </p:nvSpPr>
        <p:spPr>
          <a:xfrm>
            <a:off x="254052" y="737119"/>
            <a:ext cx="30764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1.1 </a:t>
            </a:r>
            <a:r>
              <a:rPr lang="en-US" sz="2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Lựa</a:t>
            </a:r>
            <a:r>
              <a: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chọn</a:t>
            </a:r>
            <a:r>
              <a: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mức</a:t>
            </a:r>
            <a:r>
              <a: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ưu</a:t>
            </a:r>
            <a:r>
              <a: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tiên</a:t>
            </a:r>
            <a:endParaRPr lang="en-US" sz="20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91EA46F7-F74C-40A0-5910-D00EE99A13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7150695"/>
              </p:ext>
            </p:extLst>
          </p:nvPr>
        </p:nvGraphicFramePr>
        <p:xfrm>
          <a:off x="60649" y="1260650"/>
          <a:ext cx="9022702" cy="48591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60849">
                  <a:extLst>
                    <a:ext uri="{9D8B030D-6E8A-4147-A177-3AD203B41FA5}">
                      <a16:colId xmlns:a16="http://schemas.microsoft.com/office/drawing/2014/main" val="3575852021"/>
                    </a:ext>
                  </a:extLst>
                </a:gridCol>
                <a:gridCol w="7361853">
                  <a:extLst>
                    <a:ext uri="{9D8B030D-6E8A-4147-A177-3AD203B41FA5}">
                      <a16:colId xmlns:a16="http://schemas.microsoft.com/office/drawing/2014/main" val="2586681497"/>
                    </a:ext>
                  </a:extLst>
                </a:gridCol>
              </a:tblGrid>
              <a:tr h="398099">
                <a:tc>
                  <a:txBody>
                    <a:bodyPr/>
                    <a:lstStyle/>
                    <a:p>
                      <a:r>
                        <a:rPr lang="en-US" sz="1400" b="0" dirty="0" err="1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Mức</a:t>
                      </a:r>
                      <a:r>
                        <a:rPr lang="en-US" sz="1400" b="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sz="1400" b="0" dirty="0" err="1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Ưu</a:t>
                      </a:r>
                      <a:r>
                        <a:rPr lang="en-US" sz="1400" b="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sz="1400" b="0" dirty="0" err="1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tiên</a:t>
                      </a:r>
                      <a:endParaRPr lang="en-US" sz="1400" b="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 err="1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Tiêu</a:t>
                      </a:r>
                      <a:r>
                        <a:rPr lang="en-US" sz="1400" b="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sz="1400" b="0" dirty="0" err="1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chí</a:t>
                      </a:r>
                      <a:endParaRPr lang="en-US" sz="1400" b="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2154900"/>
                  </a:ext>
                </a:extLst>
              </a:tr>
              <a:tr h="536432">
                <a:tc>
                  <a:txBody>
                    <a:bodyPr/>
                    <a:lstStyle/>
                    <a:p>
                      <a:r>
                        <a:rPr lang="en-US" sz="1400" b="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dirty="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- </a:t>
                      </a:r>
                      <a:r>
                        <a:rPr lang="vi-VN" sz="1400" b="0" dirty="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Có nút bấm bắt đầu đo; Đèn LED báo ngưỡng nhiệt độ (3 LED); Các ngưỡng nhiệt độ  có thể cập nhật từ máy tính</a:t>
                      </a:r>
                      <a:endParaRPr lang="en-US" sz="1400" b="0" dirty="0"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50800" marR="50800" marT="50800" marB="5080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1490488"/>
                  </a:ext>
                </a:extLst>
              </a:tr>
              <a:tr h="896572">
                <a:tc>
                  <a:txBody>
                    <a:bodyPr/>
                    <a:lstStyle/>
                    <a:p>
                      <a:endParaRPr lang="en-US" sz="1400" b="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- </a:t>
                      </a:r>
                      <a:r>
                        <a:rPr lang="en-US" sz="1400" kern="1200" dirty="0" err="1">
                          <a:solidFill>
                            <a:schemeClr val="dk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Kết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sz="1400" kern="1200" dirty="0" err="1">
                          <a:solidFill>
                            <a:schemeClr val="dk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nối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sz="1400" kern="1200" dirty="0" err="1">
                          <a:solidFill>
                            <a:schemeClr val="dk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máy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sz="1400" kern="1200" dirty="0" err="1">
                          <a:solidFill>
                            <a:schemeClr val="dk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tính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: </a:t>
                      </a:r>
                      <a:r>
                        <a:rPr lang="en-US" sz="1400" kern="1200" dirty="0" err="1">
                          <a:solidFill>
                            <a:schemeClr val="dk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Công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sz="1400" kern="1200" dirty="0" err="1">
                          <a:solidFill>
                            <a:schemeClr val="dk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nghệ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BLE: </a:t>
                      </a:r>
                      <a:r>
                        <a:rPr lang="en-US" sz="1400" kern="1200" dirty="0" err="1">
                          <a:solidFill>
                            <a:schemeClr val="dk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thông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tin </a:t>
                      </a:r>
                      <a:r>
                        <a:rPr lang="en-US" sz="1400" kern="1200" dirty="0" err="1">
                          <a:solidFill>
                            <a:schemeClr val="dk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của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sz="1400" kern="1200" dirty="0" err="1">
                          <a:solidFill>
                            <a:schemeClr val="dk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các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node </a:t>
                      </a:r>
                      <a:r>
                        <a:rPr lang="en-US" sz="1400" kern="1200" dirty="0" err="1">
                          <a:solidFill>
                            <a:schemeClr val="dk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được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sz="1400" kern="1200" dirty="0" err="1">
                          <a:solidFill>
                            <a:schemeClr val="dk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đưa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sz="1400" kern="1200" dirty="0" err="1">
                          <a:solidFill>
                            <a:schemeClr val="dk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về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gateway qua BLE, </a:t>
                      </a:r>
                      <a:r>
                        <a:rPr lang="en-US" sz="1400" kern="1200" dirty="0" err="1">
                          <a:solidFill>
                            <a:schemeClr val="dk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sử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sz="1400" kern="1200" dirty="0" err="1">
                          <a:solidFill>
                            <a:schemeClr val="dk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dụng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MCU STM32F103C8t6</a:t>
                      </a:r>
                    </a:p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- </a:t>
                      </a:r>
                      <a:r>
                        <a:rPr lang="en-US" sz="1400" kern="1200" dirty="0" err="1">
                          <a:solidFill>
                            <a:schemeClr val="dk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Trạm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sz="1400" kern="1200" dirty="0" err="1">
                          <a:solidFill>
                            <a:schemeClr val="dk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thu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RF </a:t>
                      </a:r>
                      <a:r>
                        <a:rPr lang="en-US" sz="1400" kern="1200" dirty="0" err="1">
                          <a:solidFill>
                            <a:schemeClr val="dk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là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gateway: </a:t>
                      </a:r>
                      <a:r>
                        <a:rPr lang="en-US" sz="1400" kern="1200" dirty="0" err="1">
                          <a:solidFill>
                            <a:schemeClr val="dk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thu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sz="1400" kern="1200" dirty="0" err="1">
                          <a:solidFill>
                            <a:schemeClr val="dk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thập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sz="1400" kern="1200" dirty="0" err="1">
                          <a:solidFill>
                            <a:schemeClr val="dk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dữ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sz="1400" kern="1200" dirty="0" err="1">
                          <a:solidFill>
                            <a:schemeClr val="dk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liệu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sz="1400" kern="1200" dirty="0" err="1">
                          <a:solidFill>
                            <a:schemeClr val="dk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đo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sz="1400" kern="1200" dirty="0" err="1">
                          <a:solidFill>
                            <a:schemeClr val="dk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từ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sz="1400" kern="1200" dirty="0" err="1">
                          <a:solidFill>
                            <a:schemeClr val="dk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các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node </a:t>
                      </a:r>
                      <a:r>
                        <a:rPr lang="en-US" sz="1400" kern="1200" dirty="0" err="1">
                          <a:solidFill>
                            <a:schemeClr val="dk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và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sz="1400" kern="1200" dirty="0" err="1">
                          <a:solidFill>
                            <a:schemeClr val="dk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đẩy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sz="1400" kern="1200" dirty="0" err="1">
                          <a:solidFill>
                            <a:schemeClr val="dk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lên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server qua </a:t>
                      </a:r>
                      <a:r>
                        <a:rPr lang="en-US" sz="1400" kern="1200" dirty="0" err="1">
                          <a:solidFill>
                            <a:schemeClr val="dk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WiFi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, </a:t>
                      </a:r>
                      <a:r>
                        <a:rPr lang="en-US" sz="1400" kern="1200" dirty="0" err="1">
                          <a:solidFill>
                            <a:schemeClr val="dk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sử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sz="1400" kern="1200" dirty="0" err="1">
                          <a:solidFill>
                            <a:schemeClr val="dk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dụng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MCU ESP32</a:t>
                      </a:r>
                      <a:endParaRPr lang="en-US" sz="1400" b="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3732090"/>
                  </a:ext>
                </a:extLst>
              </a:tr>
              <a:tr h="359131">
                <a:tc>
                  <a:txBody>
                    <a:bodyPr/>
                    <a:lstStyle/>
                    <a:p>
                      <a:endParaRPr lang="en-US" sz="1400" b="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 err="1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Thời</a:t>
                      </a:r>
                      <a:r>
                        <a:rPr lang="en-US" sz="1400" b="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sz="1400" b="0" dirty="0" err="1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gian</a:t>
                      </a:r>
                      <a:r>
                        <a:rPr lang="en-US" sz="1400" b="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sz="1400" b="0" dirty="0" err="1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đo</a:t>
                      </a:r>
                      <a:r>
                        <a:rPr lang="en-US" sz="1400" b="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sz="1400" b="0" dirty="0" err="1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một</a:t>
                      </a:r>
                      <a:r>
                        <a:rPr lang="en-US" sz="1400" b="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vi-VN" sz="1400" b="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mẫu </a:t>
                      </a:r>
                      <a:r>
                        <a:rPr lang="en-US" sz="1400" b="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: </a:t>
                      </a:r>
                      <a:r>
                        <a:rPr lang="vi-VN" sz="1400" b="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&lt; 5s</a:t>
                      </a:r>
                      <a:endParaRPr lang="en-US" sz="1400" b="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3949859"/>
                  </a:ext>
                </a:extLst>
              </a:tr>
              <a:tr h="335257">
                <a:tc>
                  <a:txBody>
                    <a:bodyPr/>
                    <a:lstStyle/>
                    <a:p>
                      <a:r>
                        <a:rPr lang="en-US" sz="1400" b="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2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kern="1200" dirty="0" err="1">
                          <a:solidFill>
                            <a:schemeClr val="dk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Phần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sz="1400" kern="1200" dirty="0" err="1">
                          <a:solidFill>
                            <a:schemeClr val="dk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mềm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sz="1400" kern="1200" dirty="0" err="1">
                          <a:solidFill>
                            <a:schemeClr val="dk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máy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sz="1400" kern="1200" dirty="0" err="1">
                          <a:solidFill>
                            <a:schemeClr val="dk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tính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: </a:t>
                      </a:r>
                      <a:r>
                        <a:rPr lang="en-US" sz="1400" kern="1200" dirty="0" err="1">
                          <a:solidFill>
                            <a:schemeClr val="dk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Sử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sz="1400" kern="1200" dirty="0" err="1">
                          <a:solidFill>
                            <a:schemeClr val="dk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dụng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sz="1400" kern="1200" dirty="0" err="1">
                          <a:solidFill>
                            <a:schemeClr val="dk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phần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sz="1400" kern="1200" dirty="0" err="1">
                          <a:solidFill>
                            <a:schemeClr val="dk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mềm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sz="1400" kern="1200" dirty="0" err="1">
                          <a:solidFill>
                            <a:schemeClr val="dk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thingboards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, </a:t>
                      </a:r>
                      <a:r>
                        <a:rPr lang="en-US" sz="1400" kern="1200" dirty="0" err="1">
                          <a:solidFill>
                            <a:schemeClr val="dk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xuất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sz="1400" kern="1200" dirty="0" err="1">
                          <a:solidFill>
                            <a:schemeClr val="dk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ra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file excel,…</a:t>
                      </a:r>
                      <a:endParaRPr lang="en-US" sz="1400" b="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9820080"/>
                  </a:ext>
                </a:extLst>
              </a:tr>
              <a:tr h="309845">
                <a:tc>
                  <a:txBody>
                    <a:bodyPr/>
                    <a:lstStyle/>
                    <a:p>
                      <a:endParaRPr lang="en-US" sz="1400" b="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kern="1200" dirty="0" err="1">
                          <a:solidFill>
                            <a:schemeClr val="dk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Hoạt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sz="1400" kern="1200" dirty="0" err="1">
                          <a:solidFill>
                            <a:schemeClr val="dk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động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sz="1400" kern="1200" dirty="0" err="1">
                          <a:solidFill>
                            <a:schemeClr val="dk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tối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sz="1400" kern="1200" dirty="0" err="1">
                          <a:solidFill>
                            <a:schemeClr val="dk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thiểu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sz="1400" kern="1200" dirty="0" err="1">
                          <a:solidFill>
                            <a:schemeClr val="dk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được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8h pin </a:t>
                      </a:r>
                      <a:r>
                        <a:rPr lang="en-US" sz="1400" kern="1200" dirty="0" err="1">
                          <a:solidFill>
                            <a:schemeClr val="dk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có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sz="1400" kern="1200" dirty="0" err="1">
                          <a:solidFill>
                            <a:schemeClr val="dk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thể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sz="1400" kern="1200" dirty="0" err="1">
                          <a:solidFill>
                            <a:schemeClr val="dk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sạc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sz="1400" kern="1200" dirty="0" err="1">
                          <a:solidFill>
                            <a:schemeClr val="dk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trực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sz="1400" kern="1200" dirty="0" err="1">
                          <a:solidFill>
                            <a:schemeClr val="dk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tiếp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, gateway dung </a:t>
                      </a:r>
                      <a:r>
                        <a:rPr lang="en-US" sz="1400" kern="1200" dirty="0" err="1">
                          <a:solidFill>
                            <a:schemeClr val="dk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nguồn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sz="1400" kern="1200" dirty="0" err="1">
                          <a:solidFill>
                            <a:schemeClr val="dk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cố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sz="1400" kern="1200" dirty="0" err="1">
                          <a:solidFill>
                            <a:schemeClr val="dk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định</a:t>
                      </a:r>
                      <a:endParaRPr lang="en-US" sz="1400" b="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7788427"/>
                  </a:ext>
                </a:extLst>
              </a:tr>
              <a:tr h="694121">
                <a:tc>
                  <a:txBody>
                    <a:bodyPr/>
                    <a:lstStyle/>
                    <a:p>
                      <a:endParaRPr lang="en-US" sz="1400" b="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- </a:t>
                      </a:r>
                      <a:r>
                        <a:rPr lang="en-US" sz="1400" kern="1200" dirty="0" err="1">
                          <a:solidFill>
                            <a:schemeClr val="dk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Dải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sz="1400" kern="1200" dirty="0" err="1">
                          <a:solidFill>
                            <a:schemeClr val="dk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đo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: 25</a:t>
                      </a:r>
                      <a:r>
                        <a:rPr lang="en-US" sz="1400" kern="1200" baseline="30000" dirty="0">
                          <a:solidFill>
                            <a:schemeClr val="dk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o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C ÷ 150</a:t>
                      </a:r>
                      <a:r>
                        <a:rPr lang="en-US" sz="1400" kern="1200" baseline="30000" dirty="0">
                          <a:solidFill>
                            <a:schemeClr val="dk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o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C</a:t>
                      </a:r>
                    </a:p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- </a:t>
                      </a:r>
                      <a:r>
                        <a:rPr lang="en-US" sz="1400" kern="1200" dirty="0" err="1">
                          <a:solidFill>
                            <a:schemeClr val="dk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Độ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sz="1400" kern="1200" dirty="0" err="1">
                          <a:solidFill>
                            <a:schemeClr val="dk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chính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sz="1400" kern="1200" dirty="0" err="1">
                          <a:solidFill>
                            <a:schemeClr val="dk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xác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: 1</a:t>
                      </a:r>
                      <a:r>
                        <a:rPr lang="en-US" sz="1400" kern="1200" baseline="30000" dirty="0">
                          <a:solidFill>
                            <a:schemeClr val="dk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o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C</a:t>
                      </a:r>
                    </a:p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- </a:t>
                      </a:r>
                      <a:r>
                        <a:rPr lang="en-US" sz="1400" kern="1200" dirty="0" err="1">
                          <a:solidFill>
                            <a:schemeClr val="dk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Độ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sz="1400" kern="1200" dirty="0" err="1">
                          <a:solidFill>
                            <a:schemeClr val="dk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phân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sz="1400" kern="1200" dirty="0" err="1">
                          <a:solidFill>
                            <a:schemeClr val="dk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giải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sz="1400" kern="1200" dirty="0" err="1">
                          <a:solidFill>
                            <a:schemeClr val="dk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hiển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sz="1400" kern="1200" dirty="0" err="1">
                          <a:solidFill>
                            <a:schemeClr val="dk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thị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: 0.1</a:t>
                      </a:r>
                      <a:r>
                        <a:rPr lang="en-US" sz="1400" kern="1200" baseline="30000" dirty="0">
                          <a:solidFill>
                            <a:schemeClr val="dk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o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C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20039"/>
                  </a:ext>
                </a:extLst>
              </a:tr>
              <a:tr h="491669">
                <a:tc>
                  <a:txBody>
                    <a:bodyPr/>
                    <a:lstStyle/>
                    <a:p>
                      <a:r>
                        <a:rPr lang="en-US" sz="1400" b="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3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1400" kern="1200" dirty="0">
                          <a:solidFill>
                            <a:schemeClr val="dk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Quản lý tối </a:t>
                      </a:r>
                      <a:r>
                        <a:rPr lang="en-US" sz="1400" kern="1200" dirty="0" err="1">
                          <a:solidFill>
                            <a:schemeClr val="dk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thiểu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sz="1400" kern="1200" dirty="0" err="1">
                          <a:solidFill>
                            <a:schemeClr val="dk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cho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11 </a:t>
                      </a:r>
                      <a:r>
                        <a:rPr lang="en-US" sz="1400" kern="1200" dirty="0" err="1">
                          <a:solidFill>
                            <a:schemeClr val="dk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thiết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sz="1400" kern="1200" dirty="0" err="1">
                          <a:solidFill>
                            <a:schemeClr val="dk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bị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sz="1400" kern="1200" dirty="0" err="1">
                          <a:solidFill>
                            <a:schemeClr val="dk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đo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, </a:t>
                      </a:r>
                      <a:r>
                        <a:rPr lang="en-US" sz="1400" kern="1200" dirty="0" err="1">
                          <a:solidFill>
                            <a:schemeClr val="dk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phát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sz="1400" kern="1200" dirty="0" err="1">
                          <a:solidFill>
                            <a:schemeClr val="dk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hiện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sz="1400" kern="1200" dirty="0" err="1">
                          <a:solidFill>
                            <a:schemeClr val="dk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thiết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sz="1400" kern="1200" dirty="0" err="1">
                          <a:solidFill>
                            <a:schemeClr val="dk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bị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sz="1400" kern="1200" dirty="0" err="1">
                          <a:solidFill>
                            <a:schemeClr val="dk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mất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sz="1400" kern="1200" dirty="0" err="1">
                          <a:solidFill>
                            <a:schemeClr val="dk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nguồn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, </a:t>
                      </a:r>
                      <a:r>
                        <a:rPr lang="en-US" sz="1400" kern="1200" dirty="0" err="1">
                          <a:solidFill>
                            <a:schemeClr val="dk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không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sz="1400" kern="1200" dirty="0" err="1">
                          <a:solidFill>
                            <a:schemeClr val="dk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hoạt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sz="1400" kern="1200" dirty="0" err="1">
                          <a:solidFill>
                            <a:schemeClr val="dk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động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, out </a:t>
                      </a:r>
                      <a:r>
                        <a:rPr lang="en-US" sz="1400" kern="1200" dirty="0" err="1">
                          <a:solidFill>
                            <a:schemeClr val="dk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mạng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, </a:t>
                      </a:r>
                      <a:r>
                        <a:rPr lang="en-US" sz="1400" kern="1200" dirty="0" err="1">
                          <a:solidFill>
                            <a:schemeClr val="dk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phát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sz="1400" kern="1200" dirty="0" err="1">
                          <a:solidFill>
                            <a:schemeClr val="dk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hiện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sz="1400" kern="1200" dirty="0" err="1">
                          <a:solidFill>
                            <a:schemeClr val="dk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thiết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sz="1400" kern="1200" dirty="0" err="1">
                          <a:solidFill>
                            <a:schemeClr val="dk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bị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sz="1400" kern="1200" dirty="0" err="1">
                          <a:solidFill>
                            <a:schemeClr val="dk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thêm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sz="1400" kern="1200" dirty="0" err="1">
                          <a:solidFill>
                            <a:schemeClr val="dk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vào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sz="1400" kern="1200" dirty="0" err="1">
                          <a:solidFill>
                            <a:schemeClr val="dk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mạng</a:t>
                      </a:r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0060502"/>
                  </a:ext>
                </a:extLst>
              </a:tr>
              <a:tr h="364114">
                <a:tc>
                  <a:txBody>
                    <a:bodyPr/>
                    <a:lstStyle/>
                    <a:p>
                      <a:endParaRPr lang="en-US" sz="1400" b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- </a:t>
                      </a:r>
                      <a:r>
                        <a:rPr lang="en-US" sz="1400" kern="1200" dirty="0" err="1">
                          <a:solidFill>
                            <a:schemeClr val="dk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Kích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sz="1400" kern="1200" dirty="0" err="1">
                          <a:solidFill>
                            <a:schemeClr val="dk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thước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(</a:t>
                      </a:r>
                      <a:r>
                        <a:rPr lang="en-US" sz="1400" kern="1200" dirty="0" err="1">
                          <a:solidFill>
                            <a:schemeClr val="dk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dự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sz="1400" kern="1200" dirty="0" err="1">
                          <a:solidFill>
                            <a:schemeClr val="dk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kiến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): 68x50x30mm. 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4881871"/>
                  </a:ext>
                </a:extLst>
              </a:tr>
              <a:tr h="359131">
                <a:tc>
                  <a:txBody>
                    <a:bodyPr/>
                    <a:lstStyle/>
                    <a:p>
                      <a:endParaRPr lang="en-US" sz="1400" b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vi-VN" sz="1400" kern="1200" dirty="0">
                          <a:solidFill>
                            <a:schemeClr val="dk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OTA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sz="1400" kern="1200" dirty="0" err="1">
                          <a:solidFill>
                            <a:schemeClr val="dk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Nạp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firmware </a:t>
                      </a:r>
                      <a:r>
                        <a:rPr lang="en-US" sz="1400" kern="1200" dirty="0" err="1">
                          <a:solidFill>
                            <a:schemeClr val="dk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từ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xa</a:t>
                      </a:r>
                      <a:endParaRPr lang="en-US" sz="1400" b="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05638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40846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9CAB07-B0CD-4712-9734-2D3CBC725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39C6F49-1887-4BE4-A583-FB79B8A22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</a:t>
            </a: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tích</a:t>
            </a:r>
            <a:r>
              <a:rPr lang="en-US" dirty="0"/>
              <a:t> </a:t>
            </a:r>
            <a:r>
              <a:rPr lang="en-US" dirty="0" err="1"/>
              <a:t>yêu</a:t>
            </a:r>
            <a:r>
              <a:rPr lang="en-US" dirty="0"/>
              <a:t> </a:t>
            </a:r>
            <a:r>
              <a:rPr lang="en-US" dirty="0" err="1"/>
              <a:t>cầu</a:t>
            </a:r>
            <a:r>
              <a:rPr lang="en-US" dirty="0"/>
              <a:t> </a:t>
            </a:r>
            <a:r>
              <a:rPr lang="en-US" dirty="0" err="1"/>
              <a:t>bài</a:t>
            </a:r>
            <a:r>
              <a:rPr lang="en-US" dirty="0"/>
              <a:t> </a:t>
            </a:r>
            <a:r>
              <a:rPr lang="en-US" dirty="0" err="1"/>
              <a:t>toán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311219-8684-45FC-A126-E067924AC7F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Tx/>
              <a:buChar char="-"/>
            </a:pPr>
            <a:r>
              <a:rPr lang="en-US" sz="2000" dirty="0" err="1"/>
              <a:t>Mức</a:t>
            </a:r>
            <a:r>
              <a:rPr lang="en-US" sz="2000" dirty="0"/>
              <a:t> </a:t>
            </a:r>
            <a:r>
              <a:rPr lang="en-US" sz="2000" dirty="0" err="1"/>
              <a:t>ưu</a:t>
            </a:r>
            <a:r>
              <a:rPr lang="en-US" sz="2000" dirty="0"/>
              <a:t> </a:t>
            </a:r>
            <a:r>
              <a:rPr lang="en-US" sz="2000" dirty="0" err="1"/>
              <a:t>tiên</a:t>
            </a:r>
            <a:r>
              <a:rPr lang="en-US" sz="2000" dirty="0"/>
              <a:t> </a:t>
            </a:r>
            <a:r>
              <a:rPr lang="en-US" sz="2000" dirty="0" err="1"/>
              <a:t>số</a:t>
            </a:r>
            <a:r>
              <a:rPr lang="en-US" sz="2000" dirty="0"/>
              <a:t> 1:</a:t>
            </a:r>
          </a:p>
          <a:p>
            <a:pPr marL="0" indent="0">
              <a:buNone/>
            </a:pPr>
            <a:r>
              <a:rPr lang="en-US" sz="2000" dirty="0"/>
              <a:t>+) </a:t>
            </a:r>
            <a:r>
              <a:rPr lang="en-US" sz="2000" dirty="0" err="1"/>
              <a:t>Thiết</a:t>
            </a:r>
            <a:r>
              <a:rPr lang="en-US" sz="2000" dirty="0"/>
              <a:t> </a:t>
            </a:r>
            <a:r>
              <a:rPr lang="en-US" sz="2000" dirty="0" err="1"/>
              <a:t>kế</a:t>
            </a:r>
            <a:r>
              <a:rPr lang="en-US" sz="2000" dirty="0"/>
              <a:t> </a:t>
            </a:r>
            <a:r>
              <a:rPr lang="en-US" sz="2000" dirty="0" err="1"/>
              <a:t>đủ</a:t>
            </a:r>
            <a:r>
              <a:rPr lang="en-US" sz="2000" dirty="0"/>
              <a:t> 3 led </a:t>
            </a:r>
            <a:r>
              <a:rPr lang="en-US" sz="2000" dirty="0" err="1"/>
              <a:t>ngưỡng</a:t>
            </a:r>
            <a:r>
              <a:rPr lang="en-US" sz="2000" dirty="0"/>
              <a:t> </a:t>
            </a:r>
            <a:r>
              <a:rPr lang="en-US" sz="2000" dirty="0" err="1"/>
              <a:t>báo</a:t>
            </a:r>
            <a:r>
              <a:rPr lang="en-US" sz="2000" dirty="0"/>
              <a:t> </a:t>
            </a:r>
            <a:r>
              <a:rPr lang="en-US" sz="2000" dirty="0" err="1"/>
              <a:t>nhiệt</a:t>
            </a:r>
            <a:r>
              <a:rPr lang="en-US" sz="2000" dirty="0"/>
              <a:t> </a:t>
            </a:r>
            <a:r>
              <a:rPr lang="en-US" sz="2000" dirty="0" err="1"/>
              <a:t>độ</a:t>
            </a:r>
            <a:r>
              <a:rPr lang="en-US" sz="2000" dirty="0"/>
              <a:t> </a:t>
            </a:r>
            <a:r>
              <a:rPr lang="en-US" sz="2000" dirty="0" err="1"/>
              <a:t>và</a:t>
            </a:r>
            <a:r>
              <a:rPr lang="en-US" sz="2000" dirty="0"/>
              <a:t> </a:t>
            </a:r>
            <a:r>
              <a:rPr lang="en-US" sz="2000" dirty="0" err="1"/>
              <a:t>có</a:t>
            </a:r>
            <a:r>
              <a:rPr lang="en-US" sz="2000" dirty="0"/>
              <a:t> </a:t>
            </a:r>
            <a:r>
              <a:rPr lang="en-US" sz="2000" dirty="0" err="1"/>
              <a:t>nút</a:t>
            </a:r>
            <a:r>
              <a:rPr lang="en-US" sz="2000" dirty="0"/>
              <a:t> </a:t>
            </a:r>
            <a:r>
              <a:rPr lang="en-US" sz="2000" dirty="0" err="1"/>
              <a:t>nhấn</a:t>
            </a:r>
            <a:r>
              <a:rPr lang="en-US" sz="2000" dirty="0"/>
              <a:t> </a:t>
            </a:r>
            <a:r>
              <a:rPr lang="en-US" sz="2000" dirty="0" err="1"/>
              <a:t>bắt</a:t>
            </a:r>
            <a:r>
              <a:rPr lang="en-US" sz="2000" dirty="0"/>
              <a:t> </a:t>
            </a:r>
            <a:r>
              <a:rPr lang="en-US" sz="2000" dirty="0" err="1"/>
              <a:t>đầu</a:t>
            </a:r>
            <a:r>
              <a:rPr lang="en-US" sz="2000" dirty="0"/>
              <a:t> </a:t>
            </a:r>
            <a:r>
              <a:rPr lang="en-US" sz="2000" dirty="0" err="1"/>
              <a:t>đo</a:t>
            </a:r>
            <a:endParaRPr lang="en-US" sz="2000" dirty="0"/>
          </a:p>
          <a:p>
            <a:pPr marL="0" indent="0">
              <a:buNone/>
            </a:pPr>
            <a:r>
              <a:rPr lang="en-US" sz="2000" dirty="0"/>
              <a:t>+) </a:t>
            </a:r>
            <a:r>
              <a:rPr lang="en-US" sz="2000" kern="1200" dirty="0" err="1">
                <a:solidFill>
                  <a:schemeClr val="dk1"/>
                </a:solidFill>
                <a:effectLst/>
                <a:ea typeface="+mn-ea"/>
                <a:cs typeface="+mn-cs"/>
              </a:rPr>
              <a:t>Kết</a:t>
            </a:r>
            <a:r>
              <a:rPr lang="en-US" sz="2000" kern="1200" dirty="0">
                <a:solidFill>
                  <a:schemeClr val="dk1"/>
                </a:solidFill>
                <a:effectLst/>
                <a:ea typeface="+mn-ea"/>
                <a:cs typeface="+mn-cs"/>
              </a:rPr>
              <a:t> </a:t>
            </a:r>
            <a:r>
              <a:rPr lang="en-US" sz="2000" kern="1200" dirty="0" err="1">
                <a:solidFill>
                  <a:schemeClr val="dk1"/>
                </a:solidFill>
                <a:effectLst/>
                <a:ea typeface="+mn-ea"/>
                <a:cs typeface="+mn-cs"/>
              </a:rPr>
              <a:t>nối</a:t>
            </a:r>
            <a:r>
              <a:rPr lang="en-US" sz="2000" kern="1200" dirty="0">
                <a:solidFill>
                  <a:schemeClr val="dk1"/>
                </a:solidFill>
                <a:effectLst/>
                <a:ea typeface="+mn-ea"/>
                <a:cs typeface="+mn-cs"/>
              </a:rPr>
              <a:t> </a:t>
            </a:r>
            <a:r>
              <a:rPr lang="en-US" sz="2000" kern="1200" dirty="0" err="1">
                <a:solidFill>
                  <a:schemeClr val="dk1"/>
                </a:solidFill>
                <a:effectLst/>
                <a:ea typeface="+mn-ea"/>
                <a:cs typeface="+mn-cs"/>
              </a:rPr>
              <a:t>máy</a:t>
            </a:r>
            <a:r>
              <a:rPr lang="en-US" sz="2000" kern="1200" dirty="0">
                <a:solidFill>
                  <a:schemeClr val="dk1"/>
                </a:solidFill>
                <a:effectLst/>
                <a:ea typeface="+mn-ea"/>
                <a:cs typeface="+mn-cs"/>
              </a:rPr>
              <a:t> </a:t>
            </a:r>
            <a:r>
              <a:rPr lang="en-US" sz="2000" kern="1200" dirty="0" err="1">
                <a:solidFill>
                  <a:schemeClr val="dk1"/>
                </a:solidFill>
                <a:effectLst/>
                <a:ea typeface="+mn-ea"/>
                <a:cs typeface="+mn-cs"/>
              </a:rPr>
              <a:t>tính</a:t>
            </a:r>
            <a:r>
              <a:rPr lang="en-US" sz="2000" kern="1200" dirty="0">
                <a:solidFill>
                  <a:schemeClr val="dk1"/>
                </a:solidFill>
                <a:effectLst/>
                <a:ea typeface="+mn-ea"/>
                <a:cs typeface="+mn-cs"/>
              </a:rPr>
              <a:t>: </a:t>
            </a:r>
            <a:r>
              <a:rPr lang="en-US" sz="2000" kern="1200" dirty="0" err="1">
                <a:solidFill>
                  <a:schemeClr val="dk1"/>
                </a:solidFill>
                <a:effectLst/>
                <a:ea typeface="+mn-ea"/>
                <a:cs typeface="+mn-cs"/>
              </a:rPr>
              <a:t>Công</a:t>
            </a:r>
            <a:r>
              <a:rPr lang="en-US" sz="2000" kern="1200" dirty="0">
                <a:solidFill>
                  <a:schemeClr val="dk1"/>
                </a:solidFill>
                <a:effectLst/>
                <a:ea typeface="+mn-ea"/>
                <a:cs typeface="+mn-cs"/>
              </a:rPr>
              <a:t> </a:t>
            </a:r>
            <a:r>
              <a:rPr lang="en-US" sz="2000" kern="1200" dirty="0" err="1">
                <a:solidFill>
                  <a:schemeClr val="dk1"/>
                </a:solidFill>
                <a:effectLst/>
                <a:ea typeface="+mn-ea"/>
                <a:cs typeface="+mn-cs"/>
              </a:rPr>
              <a:t>nghệ</a:t>
            </a:r>
            <a:r>
              <a:rPr lang="en-US" sz="2000" kern="1200" dirty="0">
                <a:solidFill>
                  <a:schemeClr val="dk1"/>
                </a:solidFill>
                <a:effectLst/>
                <a:ea typeface="+mn-ea"/>
                <a:cs typeface="+mn-cs"/>
              </a:rPr>
              <a:t> BLE: </a:t>
            </a:r>
            <a:r>
              <a:rPr lang="en-US" sz="2000" kern="1200" dirty="0" err="1">
                <a:solidFill>
                  <a:schemeClr val="dk1"/>
                </a:solidFill>
                <a:effectLst/>
                <a:ea typeface="+mn-ea"/>
                <a:cs typeface="+mn-cs"/>
              </a:rPr>
              <a:t>thông</a:t>
            </a:r>
            <a:r>
              <a:rPr lang="en-US" sz="2000" kern="1200" dirty="0">
                <a:solidFill>
                  <a:schemeClr val="dk1"/>
                </a:solidFill>
                <a:effectLst/>
                <a:ea typeface="+mn-ea"/>
                <a:cs typeface="+mn-cs"/>
              </a:rPr>
              <a:t> tin </a:t>
            </a:r>
            <a:r>
              <a:rPr lang="en-US" sz="2000" kern="1200" dirty="0" err="1">
                <a:solidFill>
                  <a:schemeClr val="dk1"/>
                </a:solidFill>
                <a:effectLst/>
                <a:ea typeface="+mn-ea"/>
                <a:cs typeface="+mn-cs"/>
              </a:rPr>
              <a:t>của</a:t>
            </a:r>
            <a:r>
              <a:rPr lang="en-US" sz="2000" kern="1200" dirty="0">
                <a:solidFill>
                  <a:schemeClr val="dk1"/>
                </a:solidFill>
                <a:effectLst/>
                <a:ea typeface="+mn-ea"/>
                <a:cs typeface="+mn-cs"/>
              </a:rPr>
              <a:t> </a:t>
            </a:r>
            <a:r>
              <a:rPr lang="en-US" sz="2000" kern="1200" dirty="0" err="1">
                <a:solidFill>
                  <a:schemeClr val="dk1"/>
                </a:solidFill>
                <a:effectLst/>
                <a:ea typeface="+mn-ea"/>
                <a:cs typeface="+mn-cs"/>
              </a:rPr>
              <a:t>các</a:t>
            </a:r>
            <a:r>
              <a:rPr lang="en-US" sz="2000" kern="1200" dirty="0">
                <a:solidFill>
                  <a:schemeClr val="dk1"/>
                </a:solidFill>
                <a:effectLst/>
                <a:ea typeface="+mn-ea"/>
                <a:cs typeface="+mn-cs"/>
              </a:rPr>
              <a:t> node </a:t>
            </a:r>
            <a:r>
              <a:rPr lang="en-US" sz="2000" kern="1200" dirty="0" err="1">
                <a:solidFill>
                  <a:schemeClr val="dk1"/>
                </a:solidFill>
                <a:effectLst/>
                <a:ea typeface="+mn-ea"/>
                <a:cs typeface="+mn-cs"/>
              </a:rPr>
              <a:t>được</a:t>
            </a:r>
            <a:r>
              <a:rPr lang="en-US" sz="2000" kern="1200" dirty="0">
                <a:solidFill>
                  <a:schemeClr val="dk1"/>
                </a:solidFill>
                <a:effectLst/>
                <a:ea typeface="+mn-ea"/>
                <a:cs typeface="+mn-cs"/>
              </a:rPr>
              <a:t> </a:t>
            </a:r>
            <a:r>
              <a:rPr lang="en-US" sz="2000" kern="1200" dirty="0" err="1">
                <a:solidFill>
                  <a:schemeClr val="dk1"/>
                </a:solidFill>
                <a:effectLst/>
                <a:ea typeface="+mn-ea"/>
                <a:cs typeface="+mn-cs"/>
              </a:rPr>
              <a:t>đưa</a:t>
            </a:r>
            <a:r>
              <a:rPr lang="en-US" sz="2000" kern="1200" dirty="0">
                <a:solidFill>
                  <a:schemeClr val="dk1"/>
                </a:solidFill>
                <a:effectLst/>
                <a:ea typeface="+mn-ea"/>
                <a:cs typeface="+mn-cs"/>
              </a:rPr>
              <a:t> </a:t>
            </a:r>
            <a:r>
              <a:rPr lang="en-US" sz="2000" kern="1200" dirty="0" err="1">
                <a:solidFill>
                  <a:schemeClr val="dk1"/>
                </a:solidFill>
                <a:effectLst/>
                <a:ea typeface="+mn-ea"/>
                <a:cs typeface="+mn-cs"/>
              </a:rPr>
              <a:t>về</a:t>
            </a:r>
            <a:r>
              <a:rPr lang="en-US" sz="2000" kern="1200" dirty="0">
                <a:solidFill>
                  <a:schemeClr val="dk1"/>
                </a:solidFill>
                <a:effectLst/>
                <a:ea typeface="+mn-ea"/>
                <a:cs typeface="+mn-cs"/>
              </a:rPr>
              <a:t> gateway qua BLE, </a:t>
            </a:r>
            <a:r>
              <a:rPr lang="en-US" sz="2000" kern="1200" dirty="0" err="1">
                <a:solidFill>
                  <a:schemeClr val="dk1"/>
                </a:solidFill>
                <a:effectLst/>
                <a:ea typeface="+mn-ea"/>
                <a:cs typeface="+mn-cs"/>
              </a:rPr>
              <a:t>sử</a:t>
            </a:r>
            <a:r>
              <a:rPr lang="en-US" sz="2000" kern="1200" dirty="0">
                <a:solidFill>
                  <a:schemeClr val="dk1"/>
                </a:solidFill>
                <a:effectLst/>
                <a:ea typeface="+mn-ea"/>
                <a:cs typeface="+mn-cs"/>
              </a:rPr>
              <a:t> </a:t>
            </a:r>
            <a:r>
              <a:rPr lang="en-US" sz="2000" kern="1200" dirty="0" err="1">
                <a:solidFill>
                  <a:schemeClr val="dk1"/>
                </a:solidFill>
                <a:effectLst/>
                <a:ea typeface="+mn-ea"/>
                <a:cs typeface="+mn-cs"/>
              </a:rPr>
              <a:t>dụng</a:t>
            </a:r>
            <a:r>
              <a:rPr lang="en-US" sz="2000" kern="1200" dirty="0">
                <a:solidFill>
                  <a:schemeClr val="dk1"/>
                </a:solidFill>
                <a:effectLst/>
                <a:ea typeface="+mn-ea"/>
                <a:cs typeface="+mn-cs"/>
              </a:rPr>
              <a:t> MCU STM32F103C8T6</a:t>
            </a:r>
          </a:p>
          <a:p>
            <a:pPr marL="0" indent="0">
              <a:buNone/>
            </a:pPr>
            <a:r>
              <a:rPr lang="en-US" sz="2000" kern="1200" dirty="0" err="1">
                <a:solidFill>
                  <a:schemeClr val="dk1"/>
                </a:solidFill>
                <a:effectLst/>
                <a:ea typeface="+mn-ea"/>
                <a:cs typeface="+mn-cs"/>
              </a:rPr>
              <a:t>Trạm</a:t>
            </a:r>
            <a:r>
              <a:rPr lang="en-US" sz="2000" kern="1200" dirty="0">
                <a:solidFill>
                  <a:schemeClr val="dk1"/>
                </a:solidFill>
                <a:effectLst/>
                <a:ea typeface="+mn-ea"/>
                <a:cs typeface="+mn-cs"/>
              </a:rPr>
              <a:t> </a:t>
            </a:r>
            <a:r>
              <a:rPr lang="en-US" sz="2000" kern="1200" dirty="0" err="1">
                <a:solidFill>
                  <a:schemeClr val="dk1"/>
                </a:solidFill>
                <a:effectLst/>
                <a:ea typeface="+mn-ea"/>
                <a:cs typeface="+mn-cs"/>
              </a:rPr>
              <a:t>thu</a:t>
            </a:r>
            <a:r>
              <a:rPr lang="en-US" sz="2000" kern="1200" dirty="0">
                <a:solidFill>
                  <a:schemeClr val="dk1"/>
                </a:solidFill>
                <a:effectLst/>
                <a:ea typeface="+mn-ea"/>
                <a:cs typeface="+mn-cs"/>
              </a:rPr>
              <a:t> RF </a:t>
            </a:r>
            <a:r>
              <a:rPr lang="en-US" sz="2000" kern="1200" dirty="0" err="1">
                <a:solidFill>
                  <a:schemeClr val="dk1"/>
                </a:solidFill>
                <a:effectLst/>
                <a:ea typeface="+mn-ea"/>
                <a:cs typeface="+mn-cs"/>
              </a:rPr>
              <a:t>là</a:t>
            </a:r>
            <a:r>
              <a:rPr lang="en-US" sz="2000" kern="1200" dirty="0">
                <a:solidFill>
                  <a:schemeClr val="dk1"/>
                </a:solidFill>
                <a:effectLst/>
                <a:ea typeface="+mn-ea"/>
                <a:cs typeface="+mn-cs"/>
              </a:rPr>
              <a:t> gateway: </a:t>
            </a:r>
            <a:r>
              <a:rPr lang="en-US" sz="2000" kern="1200" dirty="0" err="1">
                <a:solidFill>
                  <a:schemeClr val="dk1"/>
                </a:solidFill>
                <a:effectLst/>
                <a:ea typeface="+mn-ea"/>
                <a:cs typeface="+mn-cs"/>
              </a:rPr>
              <a:t>thu</a:t>
            </a:r>
            <a:r>
              <a:rPr lang="en-US" sz="2000" kern="1200" dirty="0">
                <a:solidFill>
                  <a:schemeClr val="dk1"/>
                </a:solidFill>
                <a:effectLst/>
                <a:ea typeface="+mn-ea"/>
                <a:cs typeface="+mn-cs"/>
              </a:rPr>
              <a:t> </a:t>
            </a:r>
            <a:r>
              <a:rPr lang="en-US" sz="2000" kern="1200" dirty="0" err="1">
                <a:solidFill>
                  <a:schemeClr val="dk1"/>
                </a:solidFill>
                <a:effectLst/>
                <a:ea typeface="+mn-ea"/>
                <a:cs typeface="+mn-cs"/>
              </a:rPr>
              <a:t>thập</a:t>
            </a:r>
            <a:r>
              <a:rPr lang="en-US" sz="2000" kern="1200" dirty="0">
                <a:solidFill>
                  <a:schemeClr val="dk1"/>
                </a:solidFill>
                <a:effectLst/>
                <a:ea typeface="+mn-ea"/>
                <a:cs typeface="+mn-cs"/>
              </a:rPr>
              <a:t> </a:t>
            </a:r>
            <a:r>
              <a:rPr lang="en-US" sz="2000" kern="1200" dirty="0" err="1">
                <a:solidFill>
                  <a:schemeClr val="dk1"/>
                </a:solidFill>
                <a:effectLst/>
                <a:ea typeface="+mn-ea"/>
                <a:cs typeface="+mn-cs"/>
              </a:rPr>
              <a:t>dữ</a:t>
            </a:r>
            <a:r>
              <a:rPr lang="en-US" sz="2000" kern="1200" dirty="0">
                <a:solidFill>
                  <a:schemeClr val="dk1"/>
                </a:solidFill>
                <a:effectLst/>
                <a:ea typeface="+mn-ea"/>
                <a:cs typeface="+mn-cs"/>
              </a:rPr>
              <a:t> </a:t>
            </a:r>
            <a:r>
              <a:rPr lang="en-US" sz="2000" kern="1200" dirty="0" err="1">
                <a:solidFill>
                  <a:schemeClr val="dk1"/>
                </a:solidFill>
                <a:effectLst/>
                <a:ea typeface="+mn-ea"/>
                <a:cs typeface="+mn-cs"/>
              </a:rPr>
              <a:t>liệu</a:t>
            </a:r>
            <a:r>
              <a:rPr lang="en-US" sz="2000" kern="1200" dirty="0">
                <a:solidFill>
                  <a:schemeClr val="dk1"/>
                </a:solidFill>
                <a:effectLst/>
                <a:ea typeface="+mn-ea"/>
                <a:cs typeface="+mn-cs"/>
              </a:rPr>
              <a:t> </a:t>
            </a:r>
            <a:r>
              <a:rPr lang="en-US" sz="2000" kern="1200" dirty="0" err="1">
                <a:solidFill>
                  <a:schemeClr val="dk1"/>
                </a:solidFill>
                <a:effectLst/>
                <a:ea typeface="+mn-ea"/>
                <a:cs typeface="+mn-cs"/>
              </a:rPr>
              <a:t>đo</a:t>
            </a:r>
            <a:r>
              <a:rPr lang="en-US" sz="2000" kern="1200" dirty="0">
                <a:solidFill>
                  <a:schemeClr val="dk1"/>
                </a:solidFill>
                <a:effectLst/>
                <a:ea typeface="+mn-ea"/>
                <a:cs typeface="+mn-cs"/>
              </a:rPr>
              <a:t> </a:t>
            </a:r>
            <a:r>
              <a:rPr lang="en-US" sz="2000" kern="1200" dirty="0" err="1">
                <a:solidFill>
                  <a:schemeClr val="dk1"/>
                </a:solidFill>
                <a:effectLst/>
                <a:ea typeface="+mn-ea"/>
                <a:cs typeface="+mn-cs"/>
              </a:rPr>
              <a:t>từ</a:t>
            </a:r>
            <a:r>
              <a:rPr lang="en-US" sz="2000" kern="1200" dirty="0">
                <a:solidFill>
                  <a:schemeClr val="dk1"/>
                </a:solidFill>
                <a:effectLst/>
                <a:ea typeface="+mn-ea"/>
                <a:cs typeface="+mn-cs"/>
              </a:rPr>
              <a:t> </a:t>
            </a:r>
            <a:r>
              <a:rPr lang="en-US" sz="2000" kern="1200" dirty="0" err="1">
                <a:solidFill>
                  <a:schemeClr val="dk1"/>
                </a:solidFill>
                <a:effectLst/>
                <a:ea typeface="+mn-ea"/>
                <a:cs typeface="+mn-cs"/>
              </a:rPr>
              <a:t>các</a:t>
            </a:r>
            <a:r>
              <a:rPr lang="en-US" sz="2000" kern="1200" dirty="0">
                <a:solidFill>
                  <a:schemeClr val="dk1"/>
                </a:solidFill>
                <a:effectLst/>
                <a:ea typeface="+mn-ea"/>
                <a:cs typeface="+mn-cs"/>
              </a:rPr>
              <a:t> node </a:t>
            </a:r>
            <a:r>
              <a:rPr lang="en-US" sz="2000" kern="1200" dirty="0" err="1">
                <a:solidFill>
                  <a:schemeClr val="dk1"/>
                </a:solidFill>
                <a:effectLst/>
                <a:ea typeface="+mn-ea"/>
                <a:cs typeface="+mn-cs"/>
              </a:rPr>
              <a:t>và</a:t>
            </a:r>
            <a:r>
              <a:rPr lang="en-US" sz="2000" kern="1200" dirty="0">
                <a:solidFill>
                  <a:schemeClr val="dk1"/>
                </a:solidFill>
                <a:effectLst/>
                <a:ea typeface="+mn-ea"/>
                <a:cs typeface="+mn-cs"/>
              </a:rPr>
              <a:t> </a:t>
            </a:r>
            <a:r>
              <a:rPr lang="en-US" sz="2000" kern="1200" dirty="0" err="1">
                <a:solidFill>
                  <a:schemeClr val="dk1"/>
                </a:solidFill>
                <a:effectLst/>
                <a:ea typeface="+mn-ea"/>
                <a:cs typeface="+mn-cs"/>
              </a:rPr>
              <a:t>đẩy</a:t>
            </a:r>
            <a:r>
              <a:rPr lang="en-US" sz="2000" kern="1200" dirty="0">
                <a:solidFill>
                  <a:schemeClr val="dk1"/>
                </a:solidFill>
                <a:effectLst/>
                <a:ea typeface="+mn-ea"/>
                <a:cs typeface="+mn-cs"/>
              </a:rPr>
              <a:t> </a:t>
            </a:r>
            <a:r>
              <a:rPr lang="en-US" sz="2000" kern="1200" dirty="0" err="1">
                <a:solidFill>
                  <a:schemeClr val="dk1"/>
                </a:solidFill>
                <a:effectLst/>
                <a:ea typeface="+mn-ea"/>
                <a:cs typeface="+mn-cs"/>
              </a:rPr>
              <a:t>lên</a:t>
            </a:r>
            <a:r>
              <a:rPr lang="en-US" sz="2000" kern="1200" dirty="0">
                <a:solidFill>
                  <a:schemeClr val="dk1"/>
                </a:solidFill>
                <a:effectLst/>
                <a:ea typeface="+mn-ea"/>
                <a:cs typeface="+mn-cs"/>
              </a:rPr>
              <a:t> server qua </a:t>
            </a:r>
            <a:r>
              <a:rPr lang="en-US" sz="2000" kern="1200" dirty="0" err="1">
                <a:solidFill>
                  <a:schemeClr val="dk1"/>
                </a:solidFill>
                <a:effectLst/>
                <a:ea typeface="+mn-ea"/>
                <a:cs typeface="+mn-cs"/>
              </a:rPr>
              <a:t>WiFi</a:t>
            </a:r>
            <a:r>
              <a:rPr lang="en-US" sz="2000" kern="1200" dirty="0">
                <a:solidFill>
                  <a:schemeClr val="dk1"/>
                </a:solidFill>
                <a:effectLst/>
                <a:ea typeface="+mn-ea"/>
                <a:cs typeface="+mn-cs"/>
              </a:rPr>
              <a:t>, </a:t>
            </a:r>
            <a:r>
              <a:rPr lang="en-US" sz="2000" kern="1200" dirty="0" err="1">
                <a:solidFill>
                  <a:schemeClr val="dk1"/>
                </a:solidFill>
                <a:effectLst/>
                <a:ea typeface="+mn-ea"/>
                <a:cs typeface="+mn-cs"/>
              </a:rPr>
              <a:t>sử</a:t>
            </a:r>
            <a:r>
              <a:rPr lang="en-US" sz="2000" kern="1200" dirty="0">
                <a:solidFill>
                  <a:schemeClr val="dk1"/>
                </a:solidFill>
                <a:effectLst/>
                <a:ea typeface="+mn-ea"/>
                <a:cs typeface="+mn-cs"/>
              </a:rPr>
              <a:t> </a:t>
            </a:r>
            <a:r>
              <a:rPr lang="en-US" sz="2000" kern="1200" dirty="0" err="1">
                <a:solidFill>
                  <a:schemeClr val="dk1"/>
                </a:solidFill>
                <a:effectLst/>
                <a:ea typeface="+mn-ea"/>
                <a:cs typeface="+mn-cs"/>
              </a:rPr>
              <a:t>dụng</a:t>
            </a:r>
            <a:r>
              <a:rPr lang="en-US" sz="2000" kern="1200" dirty="0">
                <a:solidFill>
                  <a:schemeClr val="dk1"/>
                </a:solidFill>
                <a:effectLst/>
                <a:ea typeface="+mn-ea"/>
                <a:cs typeface="+mn-cs"/>
              </a:rPr>
              <a:t> MCU ESP32</a:t>
            </a:r>
          </a:p>
          <a:p>
            <a:pPr marL="0" indent="0">
              <a:buNone/>
            </a:pPr>
            <a:r>
              <a:rPr lang="en-US" sz="2000" b="0" dirty="0" err="1">
                <a:solidFill>
                  <a:schemeClr val="dk1"/>
                </a:solidFill>
                <a:latin typeface="Lato" panose="020F0502020204030203" pitchFamily="34" charset="0"/>
                <a:ea typeface="+mn-ea"/>
                <a:cs typeface="+mn-cs"/>
              </a:rPr>
              <a:t>Thời</a:t>
            </a:r>
            <a:r>
              <a:rPr lang="en-US" sz="2000" b="0" dirty="0">
                <a:solidFill>
                  <a:schemeClr val="dk1"/>
                </a:solidFill>
                <a:latin typeface="Lato" panose="020F0502020204030203" pitchFamily="34" charset="0"/>
                <a:ea typeface="+mn-ea"/>
                <a:cs typeface="+mn-cs"/>
              </a:rPr>
              <a:t> </a:t>
            </a:r>
            <a:r>
              <a:rPr lang="en-US" sz="2000" b="0" dirty="0" err="1">
                <a:solidFill>
                  <a:schemeClr val="dk1"/>
                </a:solidFill>
                <a:latin typeface="Lato" panose="020F0502020204030203" pitchFamily="34" charset="0"/>
                <a:ea typeface="+mn-ea"/>
                <a:cs typeface="+mn-cs"/>
              </a:rPr>
              <a:t>gian</a:t>
            </a:r>
            <a:r>
              <a:rPr lang="en-US" sz="2000" b="0" dirty="0">
                <a:solidFill>
                  <a:schemeClr val="dk1"/>
                </a:solidFill>
                <a:latin typeface="Lato" panose="020F0502020204030203" pitchFamily="34" charset="0"/>
                <a:ea typeface="+mn-ea"/>
                <a:cs typeface="+mn-cs"/>
              </a:rPr>
              <a:t> </a:t>
            </a:r>
            <a:r>
              <a:rPr lang="en-US" sz="2000" b="0" dirty="0" err="1">
                <a:solidFill>
                  <a:schemeClr val="dk1"/>
                </a:solidFill>
                <a:latin typeface="Lato" panose="020F0502020204030203" pitchFamily="34" charset="0"/>
                <a:ea typeface="+mn-ea"/>
                <a:cs typeface="+mn-cs"/>
              </a:rPr>
              <a:t>đo</a:t>
            </a:r>
            <a:r>
              <a:rPr lang="en-US" sz="2000" b="0" dirty="0">
                <a:solidFill>
                  <a:schemeClr val="dk1"/>
                </a:solidFill>
                <a:latin typeface="Lato" panose="020F0502020204030203" pitchFamily="34" charset="0"/>
                <a:ea typeface="+mn-ea"/>
                <a:cs typeface="+mn-cs"/>
              </a:rPr>
              <a:t> </a:t>
            </a:r>
            <a:r>
              <a:rPr lang="en-US" sz="2000" b="0" dirty="0" err="1">
                <a:solidFill>
                  <a:schemeClr val="dk1"/>
                </a:solidFill>
                <a:latin typeface="Lato" panose="020F0502020204030203" pitchFamily="34" charset="0"/>
                <a:ea typeface="+mn-ea"/>
                <a:cs typeface="+mn-cs"/>
              </a:rPr>
              <a:t>đến</a:t>
            </a:r>
            <a:r>
              <a:rPr lang="en-US" sz="2000" b="0" dirty="0">
                <a:solidFill>
                  <a:schemeClr val="dk1"/>
                </a:solidFill>
                <a:latin typeface="Lato" panose="020F0502020204030203" pitchFamily="34" charset="0"/>
                <a:ea typeface="+mn-ea"/>
                <a:cs typeface="+mn-cs"/>
              </a:rPr>
              <a:t> </a:t>
            </a:r>
            <a:r>
              <a:rPr lang="en-US" sz="2000" b="0" dirty="0" err="1">
                <a:solidFill>
                  <a:schemeClr val="dk1"/>
                </a:solidFill>
                <a:latin typeface="Lato" panose="020F0502020204030203" pitchFamily="34" charset="0"/>
                <a:ea typeface="+mn-ea"/>
                <a:cs typeface="+mn-cs"/>
              </a:rPr>
              <a:t>lúc</a:t>
            </a:r>
            <a:r>
              <a:rPr lang="en-US" sz="2000" b="0" dirty="0">
                <a:solidFill>
                  <a:schemeClr val="dk1"/>
                </a:solidFill>
                <a:latin typeface="Lato" panose="020F0502020204030203" pitchFamily="34" charset="0"/>
                <a:ea typeface="+mn-ea"/>
                <a:cs typeface="+mn-cs"/>
              </a:rPr>
              <a:t> </a:t>
            </a:r>
            <a:r>
              <a:rPr lang="en-US" sz="2000" b="0" dirty="0" err="1">
                <a:solidFill>
                  <a:schemeClr val="dk1"/>
                </a:solidFill>
                <a:latin typeface="Lato" panose="020F0502020204030203" pitchFamily="34" charset="0"/>
                <a:ea typeface="+mn-ea"/>
                <a:cs typeface="+mn-cs"/>
              </a:rPr>
              <a:t>truyền</a:t>
            </a:r>
            <a:r>
              <a:rPr lang="en-US" sz="2000" b="0" dirty="0">
                <a:solidFill>
                  <a:schemeClr val="dk1"/>
                </a:solidFill>
                <a:latin typeface="Lato" panose="020F0502020204030203" pitchFamily="34" charset="0"/>
                <a:ea typeface="+mn-ea"/>
                <a:cs typeface="+mn-cs"/>
              </a:rPr>
              <a:t> </a:t>
            </a:r>
            <a:r>
              <a:rPr lang="en-US" sz="2000" b="0" dirty="0" err="1">
                <a:solidFill>
                  <a:schemeClr val="dk1"/>
                </a:solidFill>
                <a:latin typeface="Lato" panose="020F0502020204030203" pitchFamily="34" charset="0"/>
                <a:ea typeface="+mn-ea"/>
                <a:cs typeface="+mn-cs"/>
              </a:rPr>
              <a:t>xong</a:t>
            </a:r>
            <a:r>
              <a:rPr lang="en-US" sz="2000" b="0" dirty="0">
                <a:solidFill>
                  <a:schemeClr val="dk1"/>
                </a:solidFill>
                <a:latin typeface="Lato" panose="020F0502020204030203" pitchFamily="34" charset="0"/>
                <a:ea typeface="+mn-ea"/>
                <a:cs typeface="+mn-cs"/>
              </a:rPr>
              <a:t> </a:t>
            </a:r>
            <a:r>
              <a:rPr lang="en-US" sz="2000" b="0" dirty="0" err="1">
                <a:solidFill>
                  <a:schemeClr val="dk1"/>
                </a:solidFill>
                <a:latin typeface="Lato" panose="020F0502020204030203" pitchFamily="34" charset="0"/>
                <a:ea typeface="+mn-ea"/>
                <a:cs typeface="+mn-cs"/>
              </a:rPr>
              <a:t>dữ</a:t>
            </a:r>
            <a:r>
              <a:rPr lang="en-US" sz="2000" b="0" dirty="0">
                <a:solidFill>
                  <a:schemeClr val="dk1"/>
                </a:solidFill>
                <a:latin typeface="Lato" panose="020F0502020204030203" pitchFamily="34" charset="0"/>
                <a:ea typeface="+mn-ea"/>
                <a:cs typeface="+mn-cs"/>
              </a:rPr>
              <a:t> </a:t>
            </a:r>
            <a:r>
              <a:rPr lang="en-US" sz="2000" b="0" dirty="0" err="1">
                <a:solidFill>
                  <a:schemeClr val="dk1"/>
                </a:solidFill>
                <a:latin typeface="Lato" panose="020F0502020204030203" pitchFamily="34" charset="0"/>
                <a:ea typeface="+mn-ea"/>
                <a:cs typeface="+mn-cs"/>
              </a:rPr>
              <a:t>liệu</a:t>
            </a:r>
            <a:r>
              <a:rPr lang="en-US" sz="2000" b="0" dirty="0">
                <a:solidFill>
                  <a:schemeClr val="dk1"/>
                </a:solidFill>
                <a:latin typeface="Lato" panose="020F0502020204030203" pitchFamily="34" charset="0"/>
                <a:ea typeface="+mn-ea"/>
                <a:cs typeface="+mn-cs"/>
              </a:rPr>
              <a:t> </a:t>
            </a:r>
            <a:r>
              <a:rPr lang="en-US" sz="2000" b="0" dirty="0" err="1">
                <a:solidFill>
                  <a:schemeClr val="dk1"/>
                </a:solidFill>
                <a:latin typeface="Lato" panose="020F0502020204030203" pitchFamily="34" charset="0"/>
                <a:ea typeface="+mn-ea"/>
                <a:cs typeface="+mn-cs"/>
              </a:rPr>
              <a:t>lên</a:t>
            </a:r>
            <a:r>
              <a:rPr lang="en-US" sz="2000" b="0" dirty="0">
                <a:solidFill>
                  <a:schemeClr val="dk1"/>
                </a:solidFill>
                <a:latin typeface="Lato" panose="020F0502020204030203" pitchFamily="34" charset="0"/>
                <a:ea typeface="+mn-ea"/>
                <a:cs typeface="+mn-cs"/>
              </a:rPr>
              <a:t> server </a:t>
            </a:r>
            <a:r>
              <a:rPr lang="en-US" sz="2000" b="0" dirty="0" err="1">
                <a:solidFill>
                  <a:schemeClr val="dk1"/>
                </a:solidFill>
                <a:latin typeface="Lato" panose="020F0502020204030203" pitchFamily="34" charset="0"/>
                <a:ea typeface="+mn-ea"/>
                <a:cs typeface="+mn-cs"/>
              </a:rPr>
              <a:t>tối</a:t>
            </a:r>
            <a:r>
              <a:rPr lang="en-US" sz="2000" b="0" dirty="0">
                <a:solidFill>
                  <a:schemeClr val="dk1"/>
                </a:solidFill>
                <a:latin typeface="Lato" panose="020F0502020204030203" pitchFamily="34" charset="0"/>
                <a:ea typeface="+mn-ea"/>
                <a:cs typeface="+mn-cs"/>
              </a:rPr>
              <a:t> </a:t>
            </a:r>
            <a:r>
              <a:rPr lang="en-US" sz="2000" b="0" dirty="0" err="1">
                <a:solidFill>
                  <a:schemeClr val="dk1"/>
                </a:solidFill>
                <a:latin typeface="Lato" panose="020F0502020204030203" pitchFamily="34" charset="0"/>
                <a:ea typeface="+mn-ea"/>
                <a:cs typeface="+mn-cs"/>
              </a:rPr>
              <a:t>đa</a:t>
            </a:r>
            <a:r>
              <a:rPr lang="en-US" sz="2000" b="0" dirty="0">
                <a:solidFill>
                  <a:schemeClr val="dk1"/>
                </a:solidFill>
                <a:latin typeface="Lato" panose="020F0502020204030203" pitchFamily="34" charset="0"/>
                <a:ea typeface="+mn-ea"/>
                <a:cs typeface="+mn-cs"/>
              </a:rPr>
              <a:t> 5s</a:t>
            </a:r>
            <a:endParaRPr lang="en-US" sz="2000" b="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7513584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226AABA-EA36-7B52-09C5-9D865F7FA7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2BBC3AF-3ED1-CA74-B4D8-4F71C20BD4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</a:t>
            </a: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tích</a:t>
            </a:r>
            <a:r>
              <a:rPr lang="en-US" dirty="0"/>
              <a:t> </a:t>
            </a:r>
            <a:r>
              <a:rPr lang="en-US" dirty="0" err="1"/>
              <a:t>yêu</a:t>
            </a:r>
            <a:r>
              <a:rPr lang="en-US" dirty="0"/>
              <a:t> </a:t>
            </a:r>
            <a:r>
              <a:rPr lang="en-US" dirty="0" err="1"/>
              <a:t>cầu</a:t>
            </a:r>
            <a:r>
              <a:rPr lang="en-US" dirty="0"/>
              <a:t> </a:t>
            </a:r>
            <a:r>
              <a:rPr lang="en-US" dirty="0" err="1"/>
              <a:t>bài</a:t>
            </a:r>
            <a:r>
              <a:rPr lang="en-US" dirty="0"/>
              <a:t> </a:t>
            </a:r>
            <a:r>
              <a:rPr lang="en-US" dirty="0" err="1"/>
              <a:t>toán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E05109-8DD7-67EC-4225-FB9FF36CDA9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4950" y="841091"/>
            <a:ext cx="8674100" cy="5132832"/>
          </a:xfrm>
        </p:spPr>
        <p:txBody>
          <a:bodyPr/>
          <a:lstStyle/>
          <a:p>
            <a:pPr marL="0" indent="0">
              <a:buNone/>
            </a:pPr>
            <a:r>
              <a:rPr lang="en-US" sz="2000" b="1" dirty="0"/>
              <a:t>1.1 </a:t>
            </a:r>
            <a:r>
              <a:rPr lang="en-US" sz="2000" b="1" dirty="0" err="1"/>
              <a:t>Lựa</a:t>
            </a:r>
            <a:r>
              <a:rPr lang="en-US" sz="2000" b="1" dirty="0"/>
              <a:t> </a:t>
            </a:r>
            <a:r>
              <a:rPr lang="en-US" sz="2000" b="1" dirty="0" err="1"/>
              <a:t>chọn</a:t>
            </a:r>
            <a:r>
              <a:rPr lang="en-US" sz="2000" b="1" dirty="0"/>
              <a:t> MCU </a:t>
            </a:r>
            <a:r>
              <a:rPr lang="en-US" sz="2000" b="1" dirty="0" err="1"/>
              <a:t>cho</a:t>
            </a:r>
            <a:r>
              <a:rPr lang="en-US" sz="2000" b="1" dirty="0"/>
              <a:t> </a:t>
            </a:r>
            <a:r>
              <a:rPr lang="en-US" sz="2000" b="1" dirty="0" err="1"/>
              <a:t>khối</a:t>
            </a:r>
            <a:r>
              <a:rPr lang="en-US" sz="2000" b="1" dirty="0"/>
              <a:t> </a:t>
            </a:r>
            <a:r>
              <a:rPr lang="en-US" sz="2000" b="1" dirty="0" err="1"/>
              <a:t>cảm</a:t>
            </a:r>
            <a:r>
              <a:rPr lang="en-US" sz="2000" b="1" dirty="0"/>
              <a:t> </a:t>
            </a:r>
            <a:r>
              <a:rPr lang="en-US" sz="2000" b="1" dirty="0" err="1"/>
              <a:t>biến</a:t>
            </a:r>
            <a:r>
              <a:rPr lang="en-US" sz="2000" b="1" dirty="0"/>
              <a:t> </a:t>
            </a:r>
            <a:r>
              <a:rPr lang="en-US" sz="2000" b="1" dirty="0" err="1"/>
              <a:t>và</a:t>
            </a:r>
            <a:r>
              <a:rPr lang="en-US" sz="2000" b="1" dirty="0"/>
              <a:t> gateway</a:t>
            </a:r>
          </a:p>
          <a:p>
            <a:endParaRPr lang="en-US" sz="2400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E765450-5EB6-C63E-DACE-6D196E8DC8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5211387"/>
              </p:ext>
            </p:extLst>
          </p:nvPr>
        </p:nvGraphicFramePr>
        <p:xfrm>
          <a:off x="704460" y="1334022"/>
          <a:ext cx="7735080" cy="443443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71161">
                  <a:extLst>
                    <a:ext uri="{9D8B030D-6E8A-4147-A177-3AD203B41FA5}">
                      <a16:colId xmlns:a16="http://schemas.microsoft.com/office/drawing/2014/main" val="2352341656"/>
                    </a:ext>
                  </a:extLst>
                </a:gridCol>
                <a:gridCol w="1672611">
                  <a:extLst>
                    <a:ext uri="{9D8B030D-6E8A-4147-A177-3AD203B41FA5}">
                      <a16:colId xmlns:a16="http://schemas.microsoft.com/office/drawing/2014/main" val="2780983059"/>
                    </a:ext>
                  </a:extLst>
                </a:gridCol>
                <a:gridCol w="1546329">
                  <a:extLst>
                    <a:ext uri="{9D8B030D-6E8A-4147-A177-3AD203B41FA5}">
                      <a16:colId xmlns:a16="http://schemas.microsoft.com/office/drawing/2014/main" val="1399855960"/>
                    </a:ext>
                  </a:extLst>
                </a:gridCol>
                <a:gridCol w="1573818">
                  <a:extLst>
                    <a:ext uri="{9D8B030D-6E8A-4147-A177-3AD203B41FA5}">
                      <a16:colId xmlns:a16="http://schemas.microsoft.com/office/drawing/2014/main" val="188130910"/>
                    </a:ext>
                  </a:extLst>
                </a:gridCol>
                <a:gridCol w="1471161">
                  <a:extLst>
                    <a:ext uri="{9D8B030D-6E8A-4147-A177-3AD203B41FA5}">
                      <a16:colId xmlns:a16="http://schemas.microsoft.com/office/drawing/2014/main" val="1336950371"/>
                    </a:ext>
                  </a:extLst>
                </a:gridCol>
              </a:tblGrid>
              <a:tr h="448364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Tính</a:t>
                      </a:r>
                      <a:r>
                        <a:rPr lang="en-US" sz="1400" dirty="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năng</a:t>
                      </a:r>
                      <a:endParaRPr lang="en-US" sz="1400" dirty="0"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27563" marR="27563" marT="18376" marB="18376" anchor="b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STM32F103C8T6</a:t>
                      </a:r>
                    </a:p>
                  </a:txBody>
                  <a:tcPr marL="27563" marR="27563" marT="18376" marB="18376" anchor="b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ESP32</a:t>
                      </a:r>
                    </a:p>
                  </a:txBody>
                  <a:tcPr marL="27563" marR="27563" marT="18376" marB="18376" anchor="b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ESP8266</a:t>
                      </a:r>
                    </a:p>
                  </a:txBody>
                  <a:tcPr marL="27563" marR="27563" marT="18376" marB="18376" anchor="b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ATMEGA328</a:t>
                      </a:r>
                    </a:p>
                  </a:txBody>
                  <a:tcPr marL="27563" marR="27563" marT="18376" marB="18376" anchor="b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500950"/>
                  </a:ext>
                </a:extLst>
              </a:tr>
              <a:tr h="242558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Tần số CPU</a:t>
                      </a:r>
                    </a:p>
                  </a:txBody>
                  <a:tcPr marL="27563" marR="27563" marT="18376" marB="18376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72MHz</a:t>
                      </a:r>
                    </a:p>
                  </a:txBody>
                  <a:tcPr marL="27563" marR="27563" marT="18376" marB="18376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240MHz</a:t>
                      </a:r>
                    </a:p>
                  </a:txBody>
                  <a:tcPr marL="27563" marR="27563" marT="18376" marB="18376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80MHz</a:t>
                      </a:r>
                    </a:p>
                  </a:txBody>
                  <a:tcPr marL="27563" marR="27563" marT="18376" marB="18376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16MHz</a:t>
                      </a:r>
                    </a:p>
                  </a:txBody>
                  <a:tcPr marL="27563" marR="27563" marT="18376" marB="18376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5426248"/>
                  </a:ext>
                </a:extLst>
              </a:tr>
              <a:tr h="242558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Lõi CPU</a:t>
                      </a:r>
                    </a:p>
                  </a:txBody>
                  <a:tcPr marL="27563" marR="27563" marT="18376" marB="18376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1</a:t>
                      </a:r>
                    </a:p>
                  </a:txBody>
                  <a:tcPr marL="27563" marR="27563" marT="18376" marB="18376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2</a:t>
                      </a:r>
                    </a:p>
                  </a:txBody>
                  <a:tcPr marL="27563" marR="27563" marT="18376" marB="18376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1</a:t>
                      </a:r>
                    </a:p>
                  </a:txBody>
                  <a:tcPr marL="27563" marR="27563" marT="18376" marB="18376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1</a:t>
                      </a:r>
                    </a:p>
                  </a:txBody>
                  <a:tcPr marL="27563" marR="27563" marT="18376" marB="18376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751909"/>
                  </a:ext>
                </a:extLst>
              </a:tr>
              <a:tr h="242558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Flash</a:t>
                      </a:r>
                    </a:p>
                  </a:txBody>
                  <a:tcPr marL="27563" marR="27563" marT="18376" marB="18376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64Kb</a:t>
                      </a:r>
                    </a:p>
                  </a:txBody>
                  <a:tcPr marL="27563" marR="27563" marT="18376" marB="18376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4Mb</a:t>
                      </a:r>
                    </a:p>
                  </a:txBody>
                  <a:tcPr marL="27563" marR="27563" marT="18376" marB="18376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4Mb</a:t>
                      </a:r>
                    </a:p>
                  </a:txBody>
                  <a:tcPr marL="27563" marR="27563" marT="18376" marB="18376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32Kb</a:t>
                      </a:r>
                    </a:p>
                  </a:txBody>
                  <a:tcPr marL="27563" marR="27563" marT="18376" marB="18376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2173143"/>
                  </a:ext>
                </a:extLst>
              </a:tr>
              <a:tr h="242558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RAM</a:t>
                      </a:r>
                    </a:p>
                  </a:txBody>
                  <a:tcPr marL="27563" marR="27563" marT="18376" marB="18376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20Kb</a:t>
                      </a:r>
                    </a:p>
                  </a:txBody>
                  <a:tcPr marL="27563" marR="27563" marT="18376" marB="18376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512Kb</a:t>
                      </a:r>
                    </a:p>
                  </a:txBody>
                  <a:tcPr marL="27563" marR="27563" marT="18376" marB="18376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160Kb</a:t>
                      </a:r>
                    </a:p>
                  </a:txBody>
                  <a:tcPr marL="27563" marR="27563" marT="18376" marB="18376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2Kb</a:t>
                      </a:r>
                    </a:p>
                  </a:txBody>
                  <a:tcPr marL="27563" marR="27563" marT="18376" marB="18376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7860400"/>
                  </a:ext>
                </a:extLst>
              </a:tr>
              <a:tr h="242558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GPIO</a:t>
                      </a:r>
                    </a:p>
                  </a:txBody>
                  <a:tcPr marL="27563" marR="27563" marT="18376" marB="18376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37</a:t>
                      </a:r>
                    </a:p>
                  </a:txBody>
                  <a:tcPr marL="27563" marR="27563" marT="18376" marB="18376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36</a:t>
                      </a:r>
                    </a:p>
                  </a:txBody>
                  <a:tcPr marL="27563" marR="27563" marT="18376" marB="18376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17</a:t>
                      </a:r>
                    </a:p>
                  </a:txBody>
                  <a:tcPr marL="27563" marR="27563" marT="18376" marB="18376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14</a:t>
                      </a:r>
                    </a:p>
                  </a:txBody>
                  <a:tcPr marL="27563" marR="27563" marT="18376" marB="18376"/>
                </a:tc>
                <a:extLst>
                  <a:ext uri="{0D108BD9-81ED-4DB2-BD59-A6C34878D82A}">
                    <a16:rowId xmlns:a16="http://schemas.microsoft.com/office/drawing/2014/main" val="1858546691"/>
                  </a:ext>
                </a:extLst>
              </a:tr>
              <a:tr h="448364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SPI/I2C/I2S/UART</a:t>
                      </a:r>
                    </a:p>
                  </a:txBody>
                  <a:tcPr marL="27563" marR="27563" marT="18376" marB="18376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37</a:t>
                      </a:r>
                    </a:p>
                  </a:txBody>
                  <a:tcPr marL="27563" marR="27563" marT="18376" marB="18376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36</a:t>
                      </a:r>
                    </a:p>
                  </a:txBody>
                  <a:tcPr marL="27563" marR="27563" marT="18376" marB="18376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17</a:t>
                      </a:r>
                    </a:p>
                  </a:txBody>
                  <a:tcPr marL="27563" marR="27563" marT="18376" marB="18376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14</a:t>
                      </a:r>
                    </a:p>
                  </a:txBody>
                  <a:tcPr marL="27563" marR="27563" marT="18376" marB="18376"/>
                </a:tc>
                <a:extLst>
                  <a:ext uri="{0D108BD9-81ED-4DB2-BD59-A6C34878D82A}">
                    <a16:rowId xmlns:a16="http://schemas.microsoft.com/office/drawing/2014/main" val="2480949430"/>
                  </a:ext>
                </a:extLst>
              </a:tr>
              <a:tr h="242558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ADC</a:t>
                      </a:r>
                    </a:p>
                  </a:txBody>
                  <a:tcPr marL="27563" marR="27563" marT="18376" marB="18376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10*12bit</a:t>
                      </a:r>
                    </a:p>
                  </a:txBody>
                  <a:tcPr marL="27563" marR="27563" marT="18376" marB="18376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6*12bit</a:t>
                      </a:r>
                    </a:p>
                  </a:txBody>
                  <a:tcPr marL="27563" marR="27563" marT="18376" marB="18376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1*10bit</a:t>
                      </a:r>
                    </a:p>
                  </a:txBody>
                  <a:tcPr marL="27563" marR="27563" marT="18376" marB="18376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6*10bit</a:t>
                      </a:r>
                    </a:p>
                  </a:txBody>
                  <a:tcPr marL="27563" marR="27563" marT="18376" marB="18376"/>
                </a:tc>
                <a:extLst>
                  <a:ext uri="{0D108BD9-81ED-4DB2-BD59-A6C34878D82A}">
                    <a16:rowId xmlns:a16="http://schemas.microsoft.com/office/drawing/2014/main" val="898043653"/>
                  </a:ext>
                </a:extLst>
              </a:tr>
              <a:tr h="242558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DAC</a:t>
                      </a:r>
                    </a:p>
                  </a:txBody>
                  <a:tcPr marL="27563" marR="27563" marT="18376" marB="18376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0</a:t>
                      </a:r>
                    </a:p>
                  </a:txBody>
                  <a:tcPr marL="27563" marR="27563" marT="18376" marB="18376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0</a:t>
                      </a:r>
                    </a:p>
                  </a:txBody>
                  <a:tcPr marL="27563" marR="27563" marT="18376" marB="18376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2</a:t>
                      </a:r>
                    </a:p>
                  </a:txBody>
                  <a:tcPr marL="27563" marR="27563" marT="18376" marB="18376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0</a:t>
                      </a:r>
                    </a:p>
                  </a:txBody>
                  <a:tcPr marL="27563" marR="27563" marT="18376" marB="18376"/>
                </a:tc>
                <a:extLst>
                  <a:ext uri="{0D108BD9-81ED-4DB2-BD59-A6C34878D82A}">
                    <a16:rowId xmlns:a16="http://schemas.microsoft.com/office/drawing/2014/main" val="423467648"/>
                  </a:ext>
                </a:extLst>
              </a:tr>
              <a:tr h="242558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Wireless</a:t>
                      </a:r>
                    </a:p>
                  </a:txBody>
                  <a:tcPr marL="27563" marR="27563" marT="18376" marB="18376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Không</a:t>
                      </a:r>
                    </a:p>
                  </a:txBody>
                  <a:tcPr marL="27563" marR="27563" marT="18376" marB="18376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Wifi, BLE</a:t>
                      </a:r>
                    </a:p>
                  </a:txBody>
                  <a:tcPr marL="27563" marR="27563" marT="18376" marB="18376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Wifi</a:t>
                      </a:r>
                    </a:p>
                  </a:txBody>
                  <a:tcPr marL="27563" marR="27563" marT="18376" marB="18376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Không</a:t>
                      </a:r>
                      <a:endParaRPr lang="en-US" sz="1400" dirty="0"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27563" marR="27563" marT="18376" marB="18376"/>
                </a:tc>
                <a:extLst>
                  <a:ext uri="{0D108BD9-81ED-4DB2-BD59-A6C34878D82A}">
                    <a16:rowId xmlns:a16="http://schemas.microsoft.com/office/drawing/2014/main" val="956361372"/>
                  </a:ext>
                </a:extLst>
              </a:tr>
              <a:tr h="242558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Kiến trúc</a:t>
                      </a:r>
                    </a:p>
                  </a:txBody>
                  <a:tcPr marL="27563" marR="27563" marT="18376" marB="18376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32bits</a:t>
                      </a:r>
                    </a:p>
                  </a:txBody>
                  <a:tcPr marL="27563" marR="27563" marT="18376" marB="18376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32bits</a:t>
                      </a:r>
                    </a:p>
                  </a:txBody>
                  <a:tcPr marL="27563" marR="27563" marT="18376" marB="18376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32bits</a:t>
                      </a:r>
                    </a:p>
                  </a:txBody>
                  <a:tcPr marL="27563" marR="27563" marT="18376" marB="18376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8bits</a:t>
                      </a:r>
                    </a:p>
                  </a:txBody>
                  <a:tcPr marL="27563" marR="27563" marT="18376" marB="18376"/>
                </a:tc>
                <a:extLst>
                  <a:ext uri="{0D108BD9-81ED-4DB2-BD59-A6C34878D82A}">
                    <a16:rowId xmlns:a16="http://schemas.microsoft.com/office/drawing/2014/main" val="3889528416"/>
                  </a:ext>
                </a:extLst>
              </a:tr>
              <a:tr h="127159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Chế độ hoạt động</a:t>
                      </a:r>
                    </a:p>
                  </a:txBody>
                  <a:tcPr marL="27563" marR="27563" marT="18376" marB="18376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active: 4.5-36mA, sleep: 14-24µA</a:t>
                      </a:r>
                    </a:p>
                  </a:txBody>
                  <a:tcPr marL="27563" marR="27563" marT="18376" marB="18376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active: 20mA-68mA, 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light-sleep: 0.8mA, 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deep-sleep: 10µA-150µA</a:t>
                      </a:r>
                    </a:p>
                  </a:txBody>
                  <a:tcPr marL="27563" marR="27563" marT="18376" marB="18376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active: 30mA-170mA, 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light-sleep: 0.9mA, deep-sleep: 0.8μA</a:t>
                      </a:r>
                    </a:p>
                  </a:txBody>
                  <a:tcPr marL="27563" marR="27563" marT="18376" marB="18376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active: 0.3mA, power-down: 0.1µA</a:t>
                      </a:r>
                    </a:p>
                  </a:txBody>
                  <a:tcPr marL="0" marR="0" marT="18376" marB="18376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85752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689280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F4F816-FB56-151A-C30E-5DA3DAFE3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2A407BC-FBD1-1BE4-D77B-25616D79C5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</a:t>
            </a: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tích</a:t>
            </a:r>
            <a:r>
              <a:rPr lang="en-US" dirty="0"/>
              <a:t> </a:t>
            </a:r>
            <a:r>
              <a:rPr lang="en-US" dirty="0" err="1"/>
              <a:t>yêu</a:t>
            </a:r>
            <a:r>
              <a:rPr lang="en-US" dirty="0"/>
              <a:t> </a:t>
            </a:r>
            <a:r>
              <a:rPr lang="en-US" dirty="0" err="1"/>
              <a:t>cầu</a:t>
            </a:r>
            <a:r>
              <a:rPr lang="en-US" dirty="0"/>
              <a:t> </a:t>
            </a:r>
            <a:r>
              <a:rPr lang="en-US" dirty="0" err="1"/>
              <a:t>bài</a:t>
            </a:r>
            <a:r>
              <a:rPr lang="en-US" dirty="0"/>
              <a:t> </a:t>
            </a:r>
            <a:r>
              <a:rPr lang="en-US" dirty="0" err="1"/>
              <a:t>toán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A68673-4238-FD43-3A22-D4B1B46B329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800" b="1" dirty="0"/>
              <a:t>1.1 </a:t>
            </a:r>
            <a:r>
              <a:rPr lang="en-US" sz="1800" b="1" dirty="0" err="1"/>
              <a:t>Lựa</a:t>
            </a:r>
            <a:r>
              <a:rPr lang="en-US" sz="1800" b="1" dirty="0"/>
              <a:t> </a:t>
            </a:r>
            <a:r>
              <a:rPr lang="en-US" sz="1800" b="1" dirty="0" err="1"/>
              <a:t>chọn</a:t>
            </a:r>
            <a:r>
              <a:rPr lang="en-US" sz="1800" b="1" dirty="0"/>
              <a:t> MCU </a:t>
            </a:r>
            <a:r>
              <a:rPr lang="en-US" sz="1800" b="1" dirty="0" err="1"/>
              <a:t>cho</a:t>
            </a:r>
            <a:r>
              <a:rPr lang="en-US" sz="1800" b="1" dirty="0"/>
              <a:t> </a:t>
            </a:r>
            <a:r>
              <a:rPr lang="en-US" sz="1800" b="1" dirty="0" err="1"/>
              <a:t>khối</a:t>
            </a:r>
            <a:r>
              <a:rPr lang="en-US" sz="1800" b="1" dirty="0"/>
              <a:t> </a:t>
            </a:r>
            <a:r>
              <a:rPr lang="en-US" sz="1800" b="1" dirty="0" err="1"/>
              <a:t>cảm</a:t>
            </a:r>
            <a:r>
              <a:rPr lang="en-US" sz="1800" b="1" dirty="0"/>
              <a:t> </a:t>
            </a:r>
            <a:r>
              <a:rPr lang="en-US" sz="1800" b="1" dirty="0" err="1"/>
              <a:t>biến</a:t>
            </a:r>
            <a:r>
              <a:rPr lang="en-US" sz="1800" b="1" dirty="0"/>
              <a:t> </a:t>
            </a:r>
            <a:r>
              <a:rPr lang="en-US" sz="1800" b="1" dirty="0" err="1"/>
              <a:t>và</a:t>
            </a:r>
            <a:r>
              <a:rPr lang="en-US" sz="1800" b="1" dirty="0"/>
              <a:t> gateway</a:t>
            </a:r>
          </a:p>
          <a:p>
            <a:pPr>
              <a:buFont typeface="Wingdings" panose="05000000000000000000" pitchFamily="2" charset="2"/>
              <a:buChar char="è"/>
            </a:pPr>
            <a:r>
              <a:rPr lang="en-US" sz="1800" dirty="0" err="1"/>
              <a:t>Lựa</a:t>
            </a:r>
            <a:r>
              <a:rPr lang="en-US" sz="1800" dirty="0"/>
              <a:t> </a:t>
            </a:r>
            <a:r>
              <a:rPr lang="en-US" sz="1800" dirty="0" err="1"/>
              <a:t>chọn</a:t>
            </a:r>
            <a:r>
              <a:rPr lang="en-US" sz="1800" dirty="0"/>
              <a:t> vi </a:t>
            </a:r>
            <a:r>
              <a:rPr lang="en-US" sz="1800" dirty="0" err="1"/>
              <a:t>điều</a:t>
            </a:r>
            <a:r>
              <a:rPr lang="en-US" sz="1800" dirty="0"/>
              <a:t> </a:t>
            </a:r>
            <a:r>
              <a:rPr lang="en-US" sz="1800" dirty="0" err="1"/>
              <a:t>khiển</a:t>
            </a:r>
            <a:r>
              <a:rPr lang="en-US" sz="1800" dirty="0"/>
              <a:t> STM32F103C8T6 </a:t>
            </a:r>
            <a:r>
              <a:rPr lang="en-US" sz="1800" dirty="0" err="1"/>
              <a:t>làm</a:t>
            </a:r>
            <a:r>
              <a:rPr lang="en-US" sz="1800" dirty="0"/>
              <a:t> MCU </a:t>
            </a:r>
            <a:r>
              <a:rPr lang="en-US" sz="1800" dirty="0" err="1"/>
              <a:t>cho</a:t>
            </a:r>
            <a:r>
              <a:rPr lang="en-US" sz="1800" dirty="0"/>
              <a:t> </a:t>
            </a:r>
            <a:r>
              <a:rPr lang="en-US" sz="1800" dirty="0" err="1"/>
              <a:t>khối</a:t>
            </a:r>
            <a:r>
              <a:rPr lang="en-US" sz="1800" dirty="0"/>
              <a:t> </a:t>
            </a:r>
            <a:r>
              <a:rPr lang="en-US" sz="1800" dirty="0" err="1"/>
              <a:t>cảm</a:t>
            </a:r>
            <a:r>
              <a:rPr lang="en-US" sz="1800" dirty="0"/>
              <a:t> </a:t>
            </a:r>
            <a:r>
              <a:rPr lang="en-US" sz="1800" dirty="0" err="1"/>
              <a:t>biến</a:t>
            </a:r>
            <a:r>
              <a:rPr lang="en-US" sz="1800" dirty="0"/>
              <a:t> </a:t>
            </a:r>
            <a:r>
              <a:rPr lang="en-US" sz="1800" dirty="0" err="1"/>
              <a:t>vì</a:t>
            </a:r>
            <a:r>
              <a:rPr lang="en-US" sz="1800" dirty="0"/>
              <a:t>:</a:t>
            </a:r>
          </a:p>
          <a:p>
            <a:pPr marL="0" indent="0">
              <a:buNone/>
            </a:pPr>
            <a:r>
              <a:rPr lang="en-US" sz="1800" dirty="0"/>
              <a:t>+) </a:t>
            </a:r>
            <a:r>
              <a:rPr lang="en-US" sz="1800" dirty="0" err="1"/>
              <a:t>Tiêu</a:t>
            </a:r>
            <a:r>
              <a:rPr lang="en-US" sz="1800" dirty="0"/>
              <a:t> </a:t>
            </a:r>
            <a:r>
              <a:rPr lang="en-US" sz="1800" dirty="0" err="1"/>
              <a:t>thụ</a:t>
            </a:r>
            <a:r>
              <a:rPr lang="en-US" sz="1800" dirty="0"/>
              <a:t> </a:t>
            </a:r>
            <a:r>
              <a:rPr lang="en-US" sz="1800" dirty="0" err="1"/>
              <a:t>năng</a:t>
            </a:r>
            <a:r>
              <a:rPr lang="en-US" sz="1800" dirty="0"/>
              <a:t> </a:t>
            </a:r>
            <a:r>
              <a:rPr lang="en-US" sz="1800" dirty="0" err="1"/>
              <a:t>lượng</a:t>
            </a:r>
            <a:r>
              <a:rPr lang="en-US" sz="1800" dirty="0"/>
              <a:t> </a:t>
            </a:r>
            <a:r>
              <a:rPr lang="en-US" sz="1800" dirty="0" err="1"/>
              <a:t>thấp</a:t>
            </a:r>
            <a:endParaRPr lang="en-US" sz="1800" dirty="0"/>
          </a:p>
          <a:p>
            <a:pPr marL="0" indent="0">
              <a:buNone/>
            </a:pPr>
            <a:r>
              <a:rPr lang="en-US" sz="1800" dirty="0"/>
              <a:t>+) </a:t>
            </a:r>
            <a:r>
              <a:rPr lang="en-US" sz="1800" dirty="0" err="1"/>
              <a:t>Đầy</a:t>
            </a:r>
            <a:r>
              <a:rPr lang="en-US" sz="1800" dirty="0"/>
              <a:t> </a:t>
            </a:r>
            <a:r>
              <a:rPr lang="en-US" sz="1800" dirty="0" err="1"/>
              <a:t>đủ</a:t>
            </a:r>
            <a:r>
              <a:rPr lang="en-US" sz="1800" dirty="0"/>
              <a:t> </a:t>
            </a:r>
            <a:r>
              <a:rPr lang="en-US" sz="1800" dirty="0" err="1"/>
              <a:t>các</a:t>
            </a:r>
            <a:r>
              <a:rPr lang="en-US" sz="1800" dirty="0"/>
              <a:t> </a:t>
            </a:r>
            <a:r>
              <a:rPr lang="en-US" sz="1800" dirty="0" err="1"/>
              <a:t>ngoại</a:t>
            </a:r>
            <a:r>
              <a:rPr lang="en-US" sz="1800" dirty="0"/>
              <a:t> vi </a:t>
            </a:r>
            <a:r>
              <a:rPr lang="en-US" sz="1800" dirty="0" err="1"/>
              <a:t>đáp</a:t>
            </a:r>
            <a:r>
              <a:rPr lang="en-US" sz="1800" dirty="0"/>
              <a:t> </a:t>
            </a:r>
            <a:r>
              <a:rPr lang="en-US" sz="1800" dirty="0" err="1"/>
              <a:t>ứng</a:t>
            </a:r>
            <a:r>
              <a:rPr lang="en-US" sz="1800" dirty="0"/>
              <a:t> </a:t>
            </a:r>
            <a:r>
              <a:rPr lang="en-US" sz="1800" dirty="0" err="1"/>
              <a:t>yêu</a:t>
            </a:r>
            <a:r>
              <a:rPr lang="en-US" sz="1800" dirty="0"/>
              <a:t> </a:t>
            </a:r>
            <a:r>
              <a:rPr lang="en-US" sz="1800" dirty="0" err="1"/>
              <a:t>cầu</a:t>
            </a:r>
            <a:r>
              <a:rPr lang="en-US" sz="1800" dirty="0"/>
              <a:t> </a:t>
            </a:r>
            <a:r>
              <a:rPr lang="en-US" sz="1800" dirty="0" err="1"/>
              <a:t>bài</a:t>
            </a:r>
            <a:r>
              <a:rPr lang="en-US" sz="1800" dirty="0"/>
              <a:t> </a:t>
            </a:r>
            <a:r>
              <a:rPr lang="en-US" sz="1800" dirty="0" err="1"/>
              <a:t>toán</a:t>
            </a:r>
            <a:endParaRPr lang="en-US" sz="1800" dirty="0"/>
          </a:p>
          <a:p>
            <a:pPr marL="0" indent="0">
              <a:buNone/>
            </a:pPr>
            <a:r>
              <a:rPr lang="en-US" sz="1800" dirty="0"/>
              <a:t>+) ADC 12bits </a:t>
            </a:r>
            <a:r>
              <a:rPr lang="en-US" sz="1800" dirty="0" err="1"/>
              <a:t>có</a:t>
            </a:r>
            <a:r>
              <a:rPr lang="en-US" sz="1800" dirty="0"/>
              <a:t> </a:t>
            </a:r>
            <a:r>
              <a:rPr lang="en-US" sz="1800" dirty="0" err="1"/>
              <a:t>độ</a:t>
            </a:r>
            <a:r>
              <a:rPr lang="en-US" sz="1800" dirty="0"/>
              <a:t> </a:t>
            </a:r>
            <a:r>
              <a:rPr lang="en-US" sz="1800" dirty="0" err="1"/>
              <a:t>chính</a:t>
            </a:r>
            <a:r>
              <a:rPr lang="en-US" sz="1800" dirty="0"/>
              <a:t> </a:t>
            </a:r>
            <a:r>
              <a:rPr lang="en-US" sz="1800" dirty="0" err="1"/>
              <a:t>xác</a:t>
            </a:r>
            <a:r>
              <a:rPr lang="en-US" sz="1800" dirty="0"/>
              <a:t> </a:t>
            </a:r>
            <a:r>
              <a:rPr lang="en-US" sz="1800" dirty="0" err="1"/>
              <a:t>cao</a:t>
            </a:r>
            <a:endParaRPr lang="en-US" sz="1800" dirty="0"/>
          </a:p>
          <a:p>
            <a:pPr marL="0" indent="0">
              <a:buNone/>
            </a:pPr>
            <a:r>
              <a:rPr lang="en-US" sz="1800" dirty="0"/>
              <a:t>+) </a:t>
            </a:r>
            <a:r>
              <a:rPr lang="en-US" sz="1800" dirty="0" err="1"/>
              <a:t>Cấu</a:t>
            </a:r>
            <a:r>
              <a:rPr lang="en-US" sz="1800" dirty="0"/>
              <a:t> </a:t>
            </a:r>
            <a:r>
              <a:rPr lang="en-US" sz="1800" dirty="0" err="1"/>
              <a:t>trúc</a:t>
            </a:r>
            <a:r>
              <a:rPr lang="en-US" sz="1800" dirty="0"/>
              <a:t> 32bits </a:t>
            </a:r>
            <a:r>
              <a:rPr lang="en-US" sz="1800" dirty="0" err="1"/>
              <a:t>dễ</a:t>
            </a:r>
            <a:r>
              <a:rPr lang="en-US" sz="1800" dirty="0"/>
              <a:t> </a:t>
            </a:r>
            <a:r>
              <a:rPr lang="en-US" sz="1800" dirty="0" err="1"/>
              <a:t>dàng</a:t>
            </a:r>
            <a:r>
              <a:rPr lang="en-US" sz="1800" dirty="0"/>
              <a:t> </a:t>
            </a:r>
            <a:r>
              <a:rPr lang="en-US" sz="1800" dirty="0" err="1"/>
              <a:t>lập</a:t>
            </a:r>
            <a:r>
              <a:rPr lang="en-US" sz="1800" dirty="0"/>
              <a:t> </a:t>
            </a:r>
            <a:r>
              <a:rPr lang="en-US" sz="1800" dirty="0" err="1"/>
              <a:t>trình</a:t>
            </a:r>
            <a:r>
              <a:rPr lang="en-US" sz="1800" dirty="0"/>
              <a:t> </a:t>
            </a:r>
            <a:r>
              <a:rPr lang="en-US" sz="1800" dirty="0" err="1"/>
              <a:t>và</a:t>
            </a:r>
            <a:r>
              <a:rPr lang="en-US" sz="1800" dirty="0"/>
              <a:t> </a:t>
            </a:r>
            <a:r>
              <a:rPr lang="en-US" sz="1800" dirty="0" err="1"/>
              <a:t>sửa</a:t>
            </a:r>
            <a:r>
              <a:rPr lang="en-US" sz="1800" dirty="0"/>
              <a:t> </a:t>
            </a:r>
            <a:r>
              <a:rPr lang="en-US" sz="1800" dirty="0" err="1"/>
              <a:t>lỗi</a:t>
            </a:r>
            <a:endParaRPr lang="en-US" sz="1800" dirty="0"/>
          </a:p>
          <a:p>
            <a:pPr>
              <a:buFont typeface="Wingdings" panose="05000000000000000000" pitchFamily="2" charset="2"/>
              <a:buChar char="è"/>
            </a:pPr>
            <a:r>
              <a:rPr lang="en-US" sz="1800" dirty="0" err="1"/>
              <a:t>Lựa</a:t>
            </a:r>
            <a:r>
              <a:rPr lang="en-US" sz="1800" dirty="0"/>
              <a:t> </a:t>
            </a:r>
            <a:r>
              <a:rPr lang="en-US" sz="1800" dirty="0" err="1"/>
              <a:t>chọn</a:t>
            </a:r>
            <a:r>
              <a:rPr lang="en-US" sz="1800" dirty="0"/>
              <a:t> vi </a:t>
            </a:r>
            <a:r>
              <a:rPr lang="en-US" sz="1800" dirty="0" err="1"/>
              <a:t>điều</a:t>
            </a:r>
            <a:r>
              <a:rPr lang="en-US" sz="1800" dirty="0"/>
              <a:t> </a:t>
            </a:r>
            <a:r>
              <a:rPr lang="en-US" sz="1800" dirty="0" err="1"/>
              <a:t>khiển</a:t>
            </a:r>
            <a:r>
              <a:rPr lang="en-US" sz="1800" dirty="0"/>
              <a:t> ESP32 </a:t>
            </a:r>
            <a:r>
              <a:rPr lang="en-US" sz="1800" dirty="0" err="1"/>
              <a:t>làm</a:t>
            </a:r>
            <a:r>
              <a:rPr lang="en-US" sz="1800" dirty="0"/>
              <a:t> gateway </a:t>
            </a:r>
            <a:r>
              <a:rPr lang="en-US" sz="1800" dirty="0" err="1"/>
              <a:t>vì</a:t>
            </a:r>
            <a:r>
              <a:rPr lang="en-US" sz="1800" dirty="0"/>
              <a:t>:</a:t>
            </a:r>
          </a:p>
          <a:p>
            <a:pPr marL="0" indent="0">
              <a:buNone/>
            </a:pPr>
            <a:r>
              <a:rPr lang="en-US" sz="1800" dirty="0"/>
              <a:t>+) </a:t>
            </a:r>
            <a:r>
              <a:rPr lang="en-US" sz="1800" dirty="0" err="1"/>
              <a:t>Hỗ</a:t>
            </a:r>
            <a:r>
              <a:rPr lang="en-US" sz="1800" dirty="0"/>
              <a:t> </a:t>
            </a:r>
            <a:r>
              <a:rPr lang="en-US" sz="1800" dirty="0" err="1"/>
              <a:t>trợ</a:t>
            </a:r>
            <a:r>
              <a:rPr lang="en-US" sz="1800" dirty="0"/>
              <a:t> </a:t>
            </a:r>
            <a:r>
              <a:rPr lang="en-US" sz="1800" dirty="0" err="1"/>
              <a:t>công</a:t>
            </a:r>
            <a:r>
              <a:rPr lang="en-US" sz="1800" dirty="0"/>
              <a:t> </a:t>
            </a:r>
            <a:r>
              <a:rPr lang="en-US" sz="1800" dirty="0" err="1"/>
              <a:t>nghệ</a:t>
            </a:r>
            <a:r>
              <a:rPr lang="en-US" sz="1800" dirty="0"/>
              <a:t> </a:t>
            </a:r>
            <a:r>
              <a:rPr lang="en-US" sz="1800" dirty="0" err="1"/>
              <a:t>truyền</a:t>
            </a:r>
            <a:r>
              <a:rPr lang="en-US" sz="1800" dirty="0"/>
              <a:t> tin </a:t>
            </a:r>
            <a:r>
              <a:rPr lang="en-US" sz="1800" dirty="0" err="1"/>
              <a:t>WiFi</a:t>
            </a:r>
            <a:endParaRPr lang="en-US" sz="1800" dirty="0"/>
          </a:p>
          <a:p>
            <a:pPr marL="0" indent="0">
              <a:buNone/>
            </a:pPr>
            <a:r>
              <a:rPr lang="en-US" sz="1800" dirty="0"/>
              <a:t>+) Gateway </a:t>
            </a:r>
            <a:r>
              <a:rPr lang="en-US" sz="1800" dirty="0" err="1"/>
              <a:t>cố</a:t>
            </a:r>
            <a:r>
              <a:rPr lang="en-US" sz="1800" dirty="0"/>
              <a:t> </a:t>
            </a:r>
            <a:r>
              <a:rPr lang="en-US" sz="1800" dirty="0" err="1"/>
              <a:t>định</a:t>
            </a:r>
            <a:r>
              <a:rPr lang="en-US" sz="1800" dirty="0"/>
              <a:t> </a:t>
            </a:r>
            <a:r>
              <a:rPr lang="en-US" sz="1800" dirty="0" err="1"/>
              <a:t>nên</a:t>
            </a:r>
            <a:r>
              <a:rPr lang="en-US" sz="1800" dirty="0"/>
              <a:t> </a:t>
            </a:r>
            <a:r>
              <a:rPr lang="en-US" sz="1800" dirty="0" err="1"/>
              <a:t>không</a:t>
            </a:r>
            <a:r>
              <a:rPr lang="en-US" sz="1800" dirty="0"/>
              <a:t> </a:t>
            </a:r>
            <a:r>
              <a:rPr lang="en-US" sz="1800" dirty="0" err="1"/>
              <a:t>cần</a:t>
            </a:r>
            <a:r>
              <a:rPr lang="en-US" sz="1800" dirty="0"/>
              <a:t> </a:t>
            </a:r>
            <a:r>
              <a:rPr lang="en-US" sz="1800" dirty="0" err="1"/>
              <a:t>chú</a:t>
            </a:r>
            <a:r>
              <a:rPr lang="en-US" sz="1800" dirty="0"/>
              <a:t> </a:t>
            </a:r>
            <a:r>
              <a:rPr lang="en-US" sz="1800" dirty="0" err="1"/>
              <a:t>trọng</a:t>
            </a:r>
            <a:r>
              <a:rPr lang="en-US" sz="1800" dirty="0"/>
              <a:t> </a:t>
            </a:r>
            <a:r>
              <a:rPr lang="en-US" sz="1800" dirty="0" err="1"/>
              <a:t>đến</a:t>
            </a:r>
            <a:r>
              <a:rPr lang="en-US" sz="1800" dirty="0"/>
              <a:t> </a:t>
            </a:r>
            <a:r>
              <a:rPr lang="en-US" sz="1800" dirty="0" err="1"/>
              <a:t>công</a:t>
            </a:r>
            <a:r>
              <a:rPr lang="en-US" sz="1800" dirty="0"/>
              <a:t> </a:t>
            </a:r>
            <a:r>
              <a:rPr lang="en-US" sz="1800" dirty="0" err="1"/>
              <a:t>suất</a:t>
            </a:r>
            <a:r>
              <a:rPr lang="en-US" sz="1800" dirty="0"/>
              <a:t> </a:t>
            </a:r>
            <a:r>
              <a:rPr lang="en-US" sz="1800" dirty="0" err="1"/>
              <a:t>tiêu</a:t>
            </a:r>
            <a:r>
              <a:rPr lang="en-US" sz="1800" dirty="0"/>
              <a:t> </a:t>
            </a:r>
            <a:r>
              <a:rPr lang="en-US" sz="1800" dirty="0" err="1"/>
              <a:t>thụ</a:t>
            </a:r>
            <a:endParaRPr lang="en-US" sz="1800" dirty="0"/>
          </a:p>
          <a:p>
            <a:pPr marL="0" indent="0">
              <a:buNone/>
            </a:pPr>
            <a:r>
              <a:rPr lang="en-US" sz="1800" dirty="0"/>
              <a:t>+) </a:t>
            </a:r>
            <a:r>
              <a:rPr lang="en-US" sz="1800" dirty="0" err="1"/>
              <a:t>Có</a:t>
            </a:r>
            <a:r>
              <a:rPr lang="en-US" sz="1800" dirty="0"/>
              <a:t> </a:t>
            </a:r>
            <a:r>
              <a:rPr lang="en-US" sz="1800" dirty="0" err="1"/>
              <a:t>tốc</a:t>
            </a:r>
            <a:r>
              <a:rPr lang="en-US" sz="1800" dirty="0"/>
              <a:t> </a:t>
            </a:r>
            <a:r>
              <a:rPr lang="en-US" sz="1800" dirty="0" err="1"/>
              <a:t>xử</a:t>
            </a:r>
            <a:r>
              <a:rPr lang="en-US" sz="1800" dirty="0"/>
              <a:t> </a:t>
            </a:r>
            <a:r>
              <a:rPr lang="en-US" sz="1800" dirty="0" err="1"/>
              <a:t>lý</a:t>
            </a:r>
            <a:r>
              <a:rPr lang="en-US" sz="1800" dirty="0"/>
              <a:t> </a:t>
            </a:r>
            <a:r>
              <a:rPr lang="en-US" sz="1800" dirty="0" err="1"/>
              <a:t>nhanh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837050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1. Phân tích yêu cầu bài toán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AB8562-BAEE-EBFE-75D7-B0703E2F8732}"/>
              </a:ext>
            </a:extLst>
          </p:cNvPr>
          <p:cNvSpPr txBox="1"/>
          <p:nvPr/>
        </p:nvSpPr>
        <p:spPr>
          <a:xfrm>
            <a:off x="254052" y="821483"/>
            <a:ext cx="4865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1.2. </a:t>
            </a:r>
            <a:r>
              <a:rPr lang="en-US" b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Lựa</a:t>
            </a:r>
            <a:r>
              <a:rPr 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b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chọn</a:t>
            </a:r>
            <a:r>
              <a:rPr 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b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công</a:t>
            </a:r>
            <a:r>
              <a:rPr 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b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nghệ</a:t>
            </a:r>
            <a:r>
              <a:rPr 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b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truyền</a:t>
            </a:r>
            <a:r>
              <a:rPr 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tin </a:t>
            </a:r>
            <a:r>
              <a:rPr lang="en-US" b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không</a:t>
            </a:r>
            <a:r>
              <a:rPr 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b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dây</a:t>
            </a:r>
            <a:endParaRPr lang="en-US" b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C5FA18-8B10-02EE-55CA-BF796F887D3E}"/>
              </a:ext>
            </a:extLst>
          </p:cNvPr>
          <p:cNvSpPr txBox="1"/>
          <p:nvPr/>
        </p:nvSpPr>
        <p:spPr>
          <a:xfrm>
            <a:off x="299418" y="1304986"/>
            <a:ext cx="2168382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Công</a:t>
            </a:r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nghệ</a:t>
            </a:r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truyền</a:t>
            </a:r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thông</a:t>
            </a:r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lựa</a:t>
            </a:r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chọn</a:t>
            </a:r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cần</a:t>
            </a:r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đáp</a:t>
            </a:r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ứng</a:t>
            </a:r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một</a:t>
            </a:r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số</a:t>
            </a:r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yêu</a:t>
            </a:r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cầu</a:t>
            </a:r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sau</a:t>
            </a:r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:</a:t>
            </a:r>
          </a:p>
          <a:p>
            <a:endParaRPr lang="en-US" sz="16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Quản</a:t>
            </a:r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lí</a:t>
            </a:r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tối</a:t>
            </a:r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thiểu</a:t>
            </a:r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11 nodes </a:t>
            </a:r>
            <a:r>
              <a:rPr lang="en-US" sz="1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cảm</a:t>
            </a:r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biến</a:t>
            </a:r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không</a:t>
            </a:r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dây</a:t>
            </a:r>
            <a:endParaRPr lang="en-US" sz="16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Khoảng</a:t>
            </a:r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cách</a:t>
            </a:r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giữa</a:t>
            </a:r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các</a:t>
            </a:r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đầu</a:t>
            </a:r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máy</a:t>
            </a:r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trong</a:t>
            </a:r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nhà</a:t>
            </a:r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máy</a:t>
            </a:r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 </a:t>
            </a:r>
            <a:r>
              <a:rPr lang="en-US" sz="1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khoảng</a:t>
            </a:r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cách</a:t>
            </a:r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giữa</a:t>
            </a:r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các</a:t>
            </a:r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nodes </a:t>
            </a:r>
            <a:r>
              <a:rPr lang="en-US" sz="1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tới</a:t>
            </a:r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gateway: 20-100m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Suy</a:t>
            </a:r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hao </a:t>
            </a:r>
            <a:r>
              <a:rPr lang="en-US" sz="1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thấp</a:t>
            </a:r>
            <a:endParaRPr lang="en-US" sz="16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Ưu</a:t>
            </a:r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tiên</a:t>
            </a:r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công</a:t>
            </a:r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suất</a:t>
            </a:r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thiêu</a:t>
            </a:r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thụ</a:t>
            </a:r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thấp</a:t>
            </a:r>
            <a:endParaRPr lang="en-US" sz="16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2223E3B4-6130-849C-C88E-AA970BEC83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8779492"/>
              </p:ext>
            </p:extLst>
          </p:nvPr>
        </p:nvGraphicFramePr>
        <p:xfrm>
          <a:off x="2828783" y="1304986"/>
          <a:ext cx="6096000" cy="42480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1332">
                  <a:extLst>
                    <a:ext uri="{9D8B030D-6E8A-4147-A177-3AD203B41FA5}">
                      <a16:colId xmlns:a16="http://schemas.microsoft.com/office/drawing/2014/main" val="1328819220"/>
                    </a:ext>
                  </a:extLst>
                </a:gridCol>
                <a:gridCol w="1327068">
                  <a:extLst>
                    <a:ext uri="{9D8B030D-6E8A-4147-A177-3AD203B41FA5}">
                      <a16:colId xmlns:a16="http://schemas.microsoft.com/office/drawing/2014/main" val="390641317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59377127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3772257104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494096512"/>
                    </a:ext>
                  </a:extLst>
                </a:gridCol>
              </a:tblGrid>
              <a:tr h="48463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Công</a:t>
                      </a:r>
                      <a:r>
                        <a:rPr lang="en-US" sz="14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sz="1400" dirty="0" err="1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nghệ</a:t>
                      </a:r>
                      <a:r>
                        <a:rPr lang="en-US" sz="14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sz="1400" dirty="0" err="1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truyền</a:t>
                      </a:r>
                      <a:r>
                        <a:rPr lang="en-US" sz="14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sz="1400" dirty="0" err="1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thông</a:t>
                      </a:r>
                      <a:endParaRPr lang="en-US" sz="140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LoRa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>
                          <a:solidFill>
                            <a:schemeClr val="lt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WiFi (802.11n)</a:t>
                      </a:r>
                      <a:endParaRPr lang="en-US" sz="140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BLE 4.2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Zigbee 3.0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584035737"/>
                  </a:ext>
                </a:extLst>
              </a:tr>
              <a:tr h="49136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Phạm vi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2-5 km (đô thị), 15 km (ngoại ô)</a:t>
                      </a:r>
                      <a:endParaRPr lang="en-US" sz="1400"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50 m (trong nhà), 100 m (ngoài trời)</a:t>
                      </a:r>
                      <a:endParaRPr lang="en-US" sz="1400"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50-100 m</a:t>
                      </a:r>
                      <a:endParaRPr lang="en-US" sz="1400"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10-100 m</a:t>
                      </a:r>
                      <a:endParaRPr lang="en-US" sz="1400"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51435" marR="51435" marT="0" marB="0" anchor="ctr"/>
                </a:tc>
                <a:extLst>
                  <a:ext uri="{0D108BD9-81ED-4DB2-BD59-A6C34878D82A}">
                    <a16:rowId xmlns:a16="http://schemas.microsoft.com/office/drawing/2014/main" val="3125131024"/>
                  </a:ext>
                </a:extLst>
              </a:tr>
              <a:tr h="49136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Số lượng thiết bị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Hàng nghìn</a:t>
                      </a:r>
                      <a:endParaRPr lang="en-US" sz="1400"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32 mỗi AP</a:t>
                      </a:r>
                      <a:endParaRPr lang="en-US" sz="1400"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20+</a:t>
                      </a:r>
                      <a:endParaRPr lang="en-US" sz="1400"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65,000+</a:t>
                      </a:r>
                      <a:endParaRPr lang="en-US" sz="1400"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51435" marR="51435" marT="0" marB="0" anchor="ctr"/>
                </a:tc>
                <a:extLst>
                  <a:ext uri="{0D108BD9-81ED-4DB2-BD59-A6C34878D82A}">
                    <a16:rowId xmlns:a16="http://schemas.microsoft.com/office/drawing/2014/main" val="1908037962"/>
                  </a:ext>
                </a:extLst>
              </a:tr>
              <a:tr h="617220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Công suất tiêu thụ</a:t>
                      </a:r>
                    </a:p>
                    <a:p>
                      <a:pPr algn="ctr"/>
                      <a:endParaRPr lang="en-US" sz="140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Tx: 10 mW - 1.5 W, Rx: 10-50 mW</a:t>
                      </a:r>
                      <a:endParaRPr lang="en-US" sz="1400"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140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Tx: 0,5-2W, Rx: 0,1-1W</a:t>
                      </a: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Tx/Rx: ~0.01-0.5 W</a:t>
                      </a:r>
                      <a:endParaRPr lang="en-US" sz="1400"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Tx: 0.03-0.06 W, Rx: &lt; 0.01 W</a:t>
                      </a:r>
                      <a:endParaRPr lang="en-US" sz="1400"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51435" marR="51435" marT="0" marB="0" anchor="ctr"/>
                </a:tc>
                <a:extLst>
                  <a:ext uri="{0D108BD9-81ED-4DB2-BD59-A6C34878D82A}">
                    <a16:rowId xmlns:a16="http://schemas.microsoft.com/office/drawing/2014/main" val="2781322822"/>
                  </a:ext>
                </a:extLst>
              </a:tr>
              <a:tr h="49136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Tốc độ truyền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0.3-50 kbps</a:t>
                      </a:r>
                      <a:endParaRPr lang="en-US" sz="1400"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72-600 Mbps</a:t>
                      </a:r>
                      <a:endParaRPr lang="en-US" sz="1400"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1 Mbps</a:t>
                      </a:r>
                      <a:endParaRPr lang="en-US" sz="1400"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250 kbps</a:t>
                      </a:r>
                      <a:endParaRPr lang="en-US" sz="1400"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51435" marR="51435" marT="0" marB="0" anchor="ctr"/>
                </a:tc>
                <a:extLst>
                  <a:ext uri="{0D108BD9-81ED-4DB2-BD59-A6C34878D82A}">
                    <a16:rowId xmlns:a16="http://schemas.microsoft.com/office/drawing/2014/main" val="3157731520"/>
                  </a:ext>
                </a:extLst>
              </a:tr>
              <a:tr h="617220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Trong nhà/Ngoài môi trường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Tốt cả hai</a:t>
                      </a:r>
                      <a:endParaRPr lang="en-US" sz="1400"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Tốt trong nhà</a:t>
                      </a:r>
                      <a:endParaRPr lang="en-US" sz="1400"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Tốt trong nhà</a:t>
                      </a:r>
                      <a:endParaRPr lang="en-US" sz="1400"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Tốt trong nhà</a:t>
                      </a:r>
                      <a:endParaRPr lang="en-US" sz="1400"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51435" marR="51435" marT="0" marB="0" anchor="ctr"/>
                </a:tc>
                <a:extLst>
                  <a:ext uri="{0D108BD9-81ED-4DB2-BD59-A6C34878D82A}">
                    <a16:rowId xmlns:a16="http://schemas.microsoft.com/office/drawing/2014/main" val="3920778764"/>
                  </a:ext>
                </a:extLst>
              </a:tr>
              <a:tr h="49136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Suy hao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Thấp</a:t>
                      </a:r>
                      <a:endParaRPr lang="en-US" sz="1400"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Cao</a:t>
                      </a:r>
                      <a:endParaRPr lang="en-US" sz="1400"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Trung bình</a:t>
                      </a:r>
                      <a:endParaRPr lang="en-US" sz="1400"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Trung </a:t>
                      </a:r>
                      <a:r>
                        <a:rPr lang="en-US" sz="1400" dirty="0" err="1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bình</a:t>
                      </a:r>
                      <a:endParaRPr lang="en-US" sz="1400" dirty="0"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51435" marR="51435" marT="0" marB="0" anchor="ctr"/>
                </a:tc>
                <a:extLst>
                  <a:ext uri="{0D108BD9-81ED-4DB2-BD59-A6C34878D82A}">
                    <a16:rowId xmlns:a16="http://schemas.microsoft.com/office/drawing/2014/main" val="29670427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14337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6CB3A-046A-4C56-A02D-DBF672421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1. Phân tích yêu cầu bài toán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76946D-AB92-4D05-97ED-4EDF0AB0F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7FE823-234A-FA8D-E4C1-B69AAC6641BF}"/>
              </a:ext>
            </a:extLst>
          </p:cNvPr>
          <p:cNvSpPr txBox="1"/>
          <p:nvPr/>
        </p:nvSpPr>
        <p:spPr>
          <a:xfrm>
            <a:off x="435312" y="1293225"/>
            <a:ext cx="8273375" cy="4455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900"/>
              </a:spcAft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BLE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được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chọn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làm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công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nghệ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giao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tiếp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giữa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các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nút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cảm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biến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và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gateway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vì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những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lý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do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sau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:</a:t>
            </a:r>
          </a:p>
          <a:p>
            <a:pPr marL="257175" indent="-257175">
              <a:spcAft>
                <a:spcPts val="900"/>
              </a:spcAft>
              <a:buFont typeface="Symbol" panose="05050102010706020507" pitchFamily="18" charset="2"/>
              <a:buChar char=""/>
            </a:pP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Công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suất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tiêu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thụ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thấp</a:t>
            </a:r>
            <a:endParaRPr lang="en-US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257175" indent="-257175">
              <a:spcAft>
                <a:spcPts val="900"/>
              </a:spcAft>
              <a:buFont typeface="Symbol" panose="05050102010706020507" pitchFamily="18" charset="2"/>
              <a:buChar char=""/>
            </a:pP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Khả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năng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quản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lý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số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lượng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thiết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bị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đáp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ứng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yêu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cầu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đề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bài</a:t>
            </a:r>
            <a:endParaRPr lang="en-US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257175" indent="-257175">
              <a:spcAft>
                <a:spcPts val="900"/>
              </a:spcAft>
              <a:buFont typeface="Symbol" panose="05050102010706020507" pitchFamily="18" charset="2"/>
              <a:buChar char=""/>
            </a:pP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Phạm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vi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phủ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sóng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đủ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rộng</a:t>
            </a:r>
            <a:endParaRPr lang="en-US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257175" indent="-257175">
              <a:spcAft>
                <a:spcPts val="900"/>
              </a:spcAft>
              <a:buFont typeface="Symbol" panose="05050102010706020507" pitchFamily="18" charset="2"/>
              <a:buChar char=""/>
            </a:pP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Phù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hợp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với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môi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trường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indoor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trong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nhà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máy</a:t>
            </a:r>
            <a:endParaRPr lang="en-US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>
              <a:spcAft>
                <a:spcPts val="900"/>
              </a:spcAft>
            </a:pPr>
            <a:endParaRPr lang="en-US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>
              <a:spcAft>
                <a:spcPts val="900"/>
              </a:spcAft>
            </a:pP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Với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việc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truyền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dữ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liệu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từ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gateway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lên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server,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nhóm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lựa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chọn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công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nghệ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WiFi</a:t>
            </a:r>
            <a:endParaRPr lang="en-US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257175" indent="-257175">
              <a:spcAft>
                <a:spcPts val="900"/>
              </a:spcAft>
              <a:buFont typeface="Symbol" panose="05050102010706020507" pitchFamily="18" charset="2"/>
              <a:buChar char=""/>
            </a:pP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Băng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thông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rộng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và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tốc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độ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truyền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dữ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liệu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nhanh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thích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hợp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chuyển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dữ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liệu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lớn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lên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server		</a:t>
            </a:r>
          </a:p>
          <a:p>
            <a:pPr marL="257175" indent="-257175">
              <a:spcAft>
                <a:spcPts val="900"/>
              </a:spcAft>
              <a:buFont typeface="Symbol" panose="05050102010706020507" pitchFamily="18" charset="2"/>
              <a:buChar char=""/>
            </a:pP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WiFi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là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công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nghệ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phổ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biến</a:t>
            </a:r>
            <a:endParaRPr lang="en-US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endParaRPr lang="en-US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0C0FFF-5DE0-E820-78EF-1378169F5845}"/>
              </a:ext>
            </a:extLst>
          </p:cNvPr>
          <p:cNvSpPr txBox="1"/>
          <p:nvPr/>
        </p:nvSpPr>
        <p:spPr>
          <a:xfrm>
            <a:off x="254052" y="740377"/>
            <a:ext cx="4865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1.2. </a:t>
            </a:r>
            <a:r>
              <a:rPr lang="en-US" b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Lựa</a:t>
            </a:r>
            <a:r>
              <a:rPr 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b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chọn</a:t>
            </a:r>
            <a:r>
              <a:rPr 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b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công</a:t>
            </a:r>
            <a:r>
              <a:rPr 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b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nghệ</a:t>
            </a:r>
            <a:r>
              <a:rPr 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b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truyền</a:t>
            </a:r>
            <a:r>
              <a:rPr 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tin </a:t>
            </a:r>
            <a:r>
              <a:rPr lang="en-US" b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không</a:t>
            </a:r>
            <a:r>
              <a:rPr 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b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dây</a:t>
            </a:r>
            <a:endParaRPr lang="en-US" b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14622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5D019-96A4-4D1E-AFB5-09D65C86E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1. Phân tích yêu cầu bài toán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E4677A-4F02-4478-B9B8-685D0B626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0971C0-1A53-8A0F-CCC6-C323CFA38036}"/>
              </a:ext>
            </a:extLst>
          </p:cNvPr>
          <p:cNvSpPr txBox="1"/>
          <p:nvPr/>
        </p:nvSpPr>
        <p:spPr>
          <a:xfrm>
            <a:off x="288888" y="1171867"/>
            <a:ext cx="8635895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Dữ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liệu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từ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gateway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đẩy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lên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server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cần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sử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dụng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giao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thức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nhất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định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 Trong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tập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giao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thức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TCP/IP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hiện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nay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có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rất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nhiều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giao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thức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trên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lớp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ứng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dụng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(Application layer),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mỗi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giao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thức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trên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lớp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ứng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dụng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đều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có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một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mục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đích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sử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dụng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riêng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  </a:t>
            </a:r>
            <a:endParaRPr lang="en-US" sz="1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A3081C67-DA56-E35F-257B-F5F887B86A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5905335"/>
              </p:ext>
            </p:extLst>
          </p:nvPr>
        </p:nvGraphicFramePr>
        <p:xfrm>
          <a:off x="1152322" y="2039073"/>
          <a:ext cx="6839355" cy="34745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2316">
                  <a:extLst>
                    <a:ext uri="{9D8B030D-6E8A-4147-A177-3AD203B41FA5}">
                      <a16:colId xmlns:a16="http://schemas.microsoft.com/office/drawing/2014/main" val="2255392410"/>
                    </a:ext>
                  </a:extLst>
                </a:gridCol>
                <a:gridCol w="1553426">
                  <a:extLst>
                    <a:ext uri="{9D8B030D-6E8A-4147-A177-3AD203B41FA5}">
                      <a16:colId xmlns:a16="http://schemas.microsoft.com/office/drawing/2014/main" val="2806721854"/>
                    </a:ext>
                  </a:extLst>
                </a:gridCol>
                <a:gridCol w="1367871">
                  <a:extLst>
                    <a:ext uri="{9D8B030D-6E8A-4147-A177-3AD203B41FA5}">
                      <a16:colId xmlns:a16="http://schemas.microsoft.com/office/drawing/2014/main" val="2636592242"/>
                    </a:ext>
                  </a:extLst>
                </a:gridCol>
                <a:gridCol w="1367871">
                  <a:extLst>
                    <a:ext uri="{9D8B030D-6E8A-4147-A177-3AD203B41FA5}">
                      <a16:colId xmlns:a16="http://schemas.microsoft.com/office/drawing/2014/main" val="874814625"/>
                    </a:ext>
                  </a:extLst>
                </a:gridCol>
                <a:gridCol w="1367871">
                  <a:extLst>
                    <a:ext uri="{9D8B030D-6E8A-4147-A177-3AD203B41FA5}">
                      <a16:colId xmlns:a16="http://schemas.microsoft.com/office/drawing/2014/main" val="4097847280"/>
                    </a:ext>
                  </a:extLst>
                </a:gridCol>
              </a:tblGrid>
              <a:tr h="304731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Tiêu Chí</a:t>
                      </a:r>
                      <a:endParaRPr lang="en-US" sz="1200"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MQTT</a:t>
                      </a:r>
                      <a:endParaRPr lang="en-US" sz="1200"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HTTP</a:t>
                      </a:r>
                      <a:endParaRPr lang="en-US" sz="1200"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CoAP</a:t>
                      </a:r>
                      <a:endParaRPr lang="en-US" sz="1200"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AMQP</a:t>
                      </a:r>
                      <a:endParaRPr lang="en-US" sz="1200"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3030394121"/>
                  </a:ext>
                </a:extLst>
              </a:tr>
              <a:tr h="304731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 err="1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Cơ</a:t>
                      </a:r>
                      <a:r>
                        <a:rPr lang="en-US" sz="1200" b="1" dirty="0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sz="1200" b="1" dirty="0" err="1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chế</a:t>
                      </a:r>
                      <a:endParaRPr lang="en-US" sz="1200" dirty="0"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Publish/Subscribe</a:t>
                      </a:r>
                      <a:endParaRPr lang="en-US" sz="1200"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Request/Response</a:t>
                      </a:r>
                      <a:endParaRPr lang="en-US" sz="1200"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Request/Response</a:t>
                      </a:r>
                      <a:endParaRPr lang="en-US" sz="1200"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Message Queuing</a:t>
                      </a:r>
                      <a:endParaRPr lang="en-US" sz="1200"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51435" marR="51435" marT="0" marB="0" anchor="ctr"/>
                </a:tc>
                <a:extLst>
                  <a:ext uri="{0D108BD9-81ED-4DB2-BD59-A6C34878D82A}">
                    <a16:rowId xmlns:a16="http://schemas.microsoft.com/office/drawing/2014/main" val="3623591246"/>
                  </a:ext>
                </a:extLst>
              </a:tr>
              <a:tr h="1097280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Băng thông</a:t>
                      </a:r>
                      <a:endParaRPr lang="en-US" sz="1200"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Rất thấp, thường dưới 10 kB/s cho các tin nhắn nhỏ và đơn giản</a:t>
                      </a:r>
                      <a:endParaRPr lang="en-US" sz="1200"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Cao, </a:t>
                      </a:r>
                      <a:r>
                        <a:rPr lang="en-US" sz="1200" dirty="0" err="1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có</a:t>
                      </a: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thể</a:t>
                      </a: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từ</a:t>
                      </a: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10 kB/s </a:t>
                      </a:r>
                      <a:r>
                        <a:rPr lang="en-US" sz="1200" dirty="0" err="1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đến</a:t>
                      </a: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vài</a:t>
                      </a: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MB/s </a:t>
                      </a:r>
                      <a:r>
                        <a:rPr lang="en-US" sz="1200" dirty="0" err="1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tùy</a:t>
                      </a: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thuộc</a:t>
                      </a: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vào</a:t>
                      </a: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payload </a:t>
                      </a:r>
                      <a:r>
                        <a:rPr lang="en-US" sz="1200" dirty="0" err="1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và</a:t>
                      </a: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header</a:t>
                      </a:r>
                      <a:endParaRPr lang="en-US" sz="1200" dirty="0"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Thấp</a:t>
                      </a:r>
                      <a:endParaRPr lang="en-US" sz="1200"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Cao hơn MQTT và CoAP, do nó cung cấp nhiều tính năng hơn và một mô hình tin nhắn phức tạp hơn</a:t>
                      </a:r>
                      <a:endParaRPr lang="en-US" sz="1200"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51435" marR="51435" marT="0" marB="0" anchor="ctr"/>
                </a:tc>
                <a:extLst>
                  <a:ext uri="{0D108BD9-81ED-4DB2-BD59-A6C34878D82A}">
                    <a16:rowId xmlns:a16="http://schemas.microsoft.com/office/drawing/2014/main" val="3020109516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Độ trễ</a:t>
                      </a:r>
                      <a:endParaRPr lang="en-US" sz="1200"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Thấp, thường vài ms</a:t>
                      </a:r>
                      <a:endParaRPr lang="en-US" sz="1200"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Cao hơn MQTT, do HTTP cần thiết lập kết nối mới cho mỗi yêu cầu</a:t>
                      </a:r>
                      <a:endParaRPr lang="en-US" sz="1200"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Thấp</a:t>
                      </a:r>
                      <a:endParaRPr lang="en-US" sz="1200"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Trung bình, phụ thuộc vào cách triển khai và tải mạng.</a:t>
                      </a:r>
                      <a:endParaRPr lang="en-US" sz="1200"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51435" marR="51435" marT="0" marB="0" anchor="ctr"/>
                </a:tc>
                <a:extLst>
                  <a:ext uri="{0D108BD9-81ED-4DB2-BD59-A6C34878D82A}">
                    <a16:rowId xmlns:a16="http://schemas.microsoft.com/office/drawing/2014/main" val="1388181066"/>
                  </a:ext>
                </a:extLst>
              </a:tr>
              <a:tr h="304731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Bảo mật</a:t>
                      </a:r>
                      <a:endParaRPr lang="en-US" sz="1200"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Hỗ trợ TLS/SSL</a:t>
                      </a:r>
                      <a:endParaRPr lang="en-US" sz="1200"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Hỗ trợ TLS/SSL</a:t>
                      </a:r>
                      <a:endParaRPr lang="en-US" sz="1200"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Hỗ trợ DTLS</a:t>
                      </a:r>
                      <a:endParaRPr lang="en-US" sz="1200"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Hỗ trợ TLS/SSL</a:t>
                      </a:r>
                      <a:endParaRPr lang="en-US" sz="1200"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51435" marR="51435" marT="0" marB="0" anchor="ctr"/>
                </a:tc>
                <a:extLst>
                  <a:ext uri="{0D108BD9-81ED-4DB2-BD59-A6C34878D82A}">
                    <a16:rowId xmlns:a16="http://schemas.microsoft.com/office/drawing/2014/main" val="300573787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Độ tin cậy</a:t>
                      </a:r>
                      <a:endParaRPr lang="en-US" sz="1200"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Cao (QoS levels)</a:t>
                      </a:r>
                      <a:endParaRPr lang="en-US" sz="1200"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Trung Bình</a:t>
                      </a:r>
                      <a:endParaRPr lang="en-US" sz="1200"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Cao (cơ chế xác nhận)</a:t>
                      </a:r>
                      <a:endParaRPr lang="en-US" sz="1200"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Cao (bảo đảm giao hàng)</a:t>
                      </a:r>
                      <a:endParaRPr lang="en-US" sz="1200"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51435" marR="51435" marT="0" marB="0" anchor="ctr"/>
                </a:tc>
                <a:extLst>
                  <a:ext uri="{0D108BD9-81ED-4DB2-BD59-A6C34878D82A}">
                    <a16:rowId xmlns:a16="http://schemas.microsoft.com/office/drawing/2014/main" val="3217130417"/>
                  </a:ext>
                </a:extLst>
              </a:tr>
              <a:tr h="304731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Độ phức tạp</a:t>
                      </a:r>
                      <a:endParaRPr lang="en-US" sz="1200"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Thấp</a:t>
                      </a:r>
                      <a:endParaRPr lang="en-US" sz="1200"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Cao</a:t>
                      </a:r>
                      <a:endParaRPr lang="en-US" sz="1200"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Trung bình</a:t>
                      </a:r>
                      <a:endParaRPr lang="en-US" sz="1200"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Cao</a:t>
                      </a:r>
                      <a:endParaRPr lang="en-US" sz="1200" dirty="0"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51435" marR="51435" marT="0" marB="0" anchor="ctr"/>
                </a:tc>
                <a:extLst>
                  <a:ext uri="{0D108BD9-81ED-4DB2-BD59-A6C34878D82A}">
                    <a16:rowId xmlns:a16="http://schemas.microsoft.com/office/drawing/2014/main" val="868211558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B6928C06-CEA2-3BEC-717F-08BAF6092BD9}"/>
              </a:ext>
            </a:extLst>
          </p:cNvPr>
          <p:cNvSpPr txBox="1"/>
          <p:nvPr/>
        </p:nvSpPr>
        <p:spPr>
          <a:xfrm>
            <a:off x="254052" y="728702"/>
            <a:ext cx="4865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1.2. </a:t>
            </a:r>
            <a:r>
              <a:rPr lang="en-US" b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Lựa</a:t>
            </a:r>
            <a:r>
              <a:rPr 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b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chọn</a:t>
            </a:r>
            <a:r>
              <a:rPr 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b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công</a:t>
            </a:r>
            <a:r>
              <a:rPr 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b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nghệ</a:t>
            </a:r>
            <a:r>
              <a:rPr 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b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truyền</a:t>
            </a:r>
            <a:r>
              <a:rPr 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tin </a:t>
            </a:r>
            <a:r>
              <a:rPr lang="en-US" b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không</a:t>
            </a:r>
            <a:r>
              <a:rPr 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b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dây</a:t>
            </a:r>
            <a:endParaRPr lang="en-US" b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59527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9AFD3C70637CC498C9B2B292616EB9B" ma:contentTypeVersion="9" ma:contentTypeDescription="Create a new document." ma:contentTypeScope="" ma:versionID="60069a3b36d6d93cb56639492306f13c">
  <xsd:schema xmlns:xsd="http://www.w3.org/2001/XMLSchema" xmlns:xs="http://www.w3.org/2001/XMLSchema" xmlns:p="http://schemas.microsoft.com/office/2006/metadata/properties" xmlns:ns2="87998285-a674-4975-818b-0cd61e546ce5" targetNamespace="http://schemas.microsoft.com/office/2006/metadata/properties" ma:root="true" ma:fieldsID="21e31a54b755073f028c279b2562d86b" ns2:_="">
    <xsd:import namespace="87998285-a674-4975-818b-0cd61e546ce5"/>
    <xsd:element name="properties">
      <xsd:complexType>
        <xsd:sequence>
          <xsd:element name="documentManagement">
            <xsd:complexType>
              <xsd:all>
                <xsd:element ref="ns2:ReferenceId" minOccurs="0"/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7998285-a674-4975-818b-0cd61e546ce5" elementFormDefault="qualified">
    <xsd:import namespace="http://schemas.microsoft.com/office/2006/documentManagement/types"/>
    <xsd:import namespace="http://schemas.microsoft.com/office/infopath/2007/PartnerControls"/>
    <xsd:element name="ReferenceId" ma:index="8" nillable="true" ma:displayName="ReferenceId" ma:indexed="true" ma:internalName="ReferenceId">
      <xsd:simpleType>
        <xsd:restriction base="dms:Text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3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6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724BB19-41FB-42F7-9C3B-AC4C5DCDB57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F6B8FCE-A47B-44D2-8E93-FDDC9B8D3F58}"/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2350</TotalTime>
  <Words>1783</Words>
  <Application>Microsoft Office PowerPoint</Application>
  <PresentationFormat>On-screen Show (4:3)</PresentationFormat>
  <Paragraphs>340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Arial</vt:lpstr>
      <vt:lpstr>Lato</vt:lpstr>
      <vt:lpstr>Symbol</vt:lpstr>
      <vt:lpstr>Wingdings</vt:lpstr>
      <vt:lpstr>Office Theme</vt:lpstr>
      <vt:lpstr>PowerPoint Presentation</vt:lpstr>
      <vt:lpstr>Mục lục</vt:lpstr>
      <vt:lpstr>1. Phân tích yêu cầu bài toán</vt:lpstr>
      <vt:lpstr>1. Phân tích yêu cầu bài toán</vt:lpstr>
      <vt:lpstr>1. Phân tích yêu cầu bài toán</vt:lpstr>
      <vt:lpstr>1. Phân tích yêu cầu bài toán</vt:lpstr>
      <vt:lpstr>1. Phân tích yêu cầu bài toán</vt:lpstr>
      <vt:lpstr>1. Phân tích yêu cầu bài toán</vt:lpstr>
      <vt:lpstr>1. Phân tích yêu cầu bài toán</vt:lpstr>
      <vt:lpstr>1. Phân tích yêu cầu bài toán</vt:lpstr>
      <vt:lpstr>1. Phân tích yêu cầu bài toán</vt:lpstr>
      <vt:lpstr>2. Thiết kế phần cứng</vt:lpstr>
      <vt:lpstr>2. Thiết kế phần cứng</vt:lpstr>
      <vt:lpstr>2. Thiết kế phần cứng</vt:lpstr>
      <vt:lpstr>2. Thiết kế phần cứng</vt:lpstr>
      <vt:lpstr>2. Thiết kế phần cứng</vt:lpstr>
      <vt:lpstr>2. Thiết kế phần cứng</vt:lpstr>
      <vt:lpstr>2. Thiết kế phần cứng</vt:lpstr>
      <vt:lpstr>2. Thiết kế phần cứng</vt:lpstr>
      <vt:lpstr>2. Thiết kế phần cứng</vt:lpstr>
      <vt:lpstr>3. Thiết kế phần mềm</vt:lpstr>
      <vt:lpstr>3. Thiết kế phần mềm</vt:lpstr>
      <vt:lpstr>3. Thiết kế phần mềm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Phong TT &amp; QTTH</dc:creator>
  <cp:lastModifiedBy>Nguyen Viet Ngoc Tan 20212960</cp:lastModifiedBy>
  <cp:revision>40</cp:revision>
  <dcterms:created xsi:type="dcterms:W3CDTF">2021-05-28T04:32:29Z</dcterms:created>
  <dcterms:modified xsi:type="dcterms:W3CDTF">2024-06-30T14:23:11Z</dcterms:modified>
</cp:coreProperties>
</file>